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20"/>
  </p:notesMasterIdLst>
  <p:sldIdLst>
    <p:sldId id="258" r:id="rId8"/>
    <p:sldId id="257" r:id="rId9"/>
    <p:sldId id="260" r:id="rId10"/>
    <p:sldId id="262" r:id="rId11"/>
    <p:sldId id="263" r:id="rId12"/>
    <p:sldId id="264" r:id="rId13"/>
    <p:sldId id="271" r:id="rId14"/>
    <p:sldId id="269" r:id="rId15"/>
    <p:sldId id="261" r:id="rId16"/>
    <p:sldId id="270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97A8-9073-4FAD-9191-73C5AB4D77B7}" type="datetimeFigureOut">
              <a:rPr lang="en-GB" smtClean="0"/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D677-3808-4306-A6E2-8B6FBB4467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8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Evolved from the SLT programme CHAT, targeting language development difficulties.</a:t>
            </a:r>
            <a:r>
              <a:rPr lang="en-GB" baseline="0" dirty="0"/>
              <a:t>  Works for EAL, but development not needed, just transfer of words.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DD2F9-C4EE-418A-A4A7-8D49C2E7D5E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4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8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8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02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7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5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3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9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1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93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10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8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283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12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6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160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187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02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857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21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83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6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8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651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975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18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25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8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50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14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6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85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66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6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60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9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9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58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08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30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29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844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31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72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49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80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398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29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245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60686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607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7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831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1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69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05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226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85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5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28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8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097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71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443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803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689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53C7B-0924-4563-9E14-DA691D3A121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634FE-DEF9-417C-B2EC-1ED4581DE77A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34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B5029-ED02-4628-8521-D3958644405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FB380-7BF1-4662-9B38-615377524D30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12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412068-6E1C-4486-AC18-31DF32149B58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02FE7-A4D0-4930-96AA-F5BB103CB03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65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DC772-F339-4AFF-97CF-7AD8A1705E14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D87976-E7EB-4F55-9C4C-32EBB3F2DBD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05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FD7F0-5235-4303-B01E-3B38886E509A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983B4F-5927-4D16-A734-A28FBF4C0C33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304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F8C4D3-33EB-4FA7-B9F8-17E5577D39AC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2AAC6-D36C-4A33-93E3-791BDAE8DE7D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133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B24E0-6901-4CC7-81B7-6AFD77C8802E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A71D6-97C0-48F6-ACC8-10E9D938F11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2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26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F7E046-E744-4860-A4D5-71ECF9C12BD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AE4D1-917E-477B-89A5-D0338E1D021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276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37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2DE5A2-0425-4FCB-8E57-750093D93A8F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CC234-628C-4AA1-97D3-8E49323A8F96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40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B38BD2-F77B-4E04-BC09-097E643D62A7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FC16-A212-4522-82D2-AC5569A1918E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1145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A5CF-C769-4EEA-A1A4-CD52A2297B6F}" type="datetimeFigureOut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6D62-250A-4E42-8A60-18892F847B02}" type="slidenum">
              <a:rPr lang="en-GB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3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FE833-F0B1-4D88-8297-A11451D77AFD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1C801-EFE8-4765-9E56-A8BDFEC906A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98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8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7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0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3F1929-633B-4FD7-9BDC-9B83FBB42AA6}" type="datetimeFigureOut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29/06/2020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8F5FB-CA64-413C-B780-C5125A5F2168}" type="slidenum">
              <a:rPr lang="en-GB" smtClean="0">
                <a:solidFill>
                  <a:srgbClr val="E7DEC9">
                    <a:shade val="50000"/>
                    <a:satMod val="200000"/>
                  </a:srgbClr>
                </a:solidFill>
                <a:latin typeface="Comic Sans MS" pitchFamily="66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E7DEC9">
                  <a:shade val="50000"/>
                  <a:satMod val="200000"/>
                </a:srgb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9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alhighland.org.uk/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alhighland.org.uk/resources/big-bear-bant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>
                <a:latin typeface="Comic Sans MS" pitchFamily="66" charset="0"/>
              </a:rPr>
              <a:t>Teddy Talk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977950" cy="373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218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EAL Highland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http://ealhighland.org.uk/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31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 of a Teddy Talk Pack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Front cover (black and white)-laminated</a:t>
            </a:r>
          </a:p>
          <a:p>
            <a:r>
              <a:rPr lang="en-GB" dirty="0"/>
              <a:t>2 sets of flashcards (colour)-laminated and cut out</a:t>
            </a:r>
          </a:p>
          <a:p>
            <a:r>
              <a:rPr lang="en-GB" dirty="0"/>
              <a:t>1 book- as recommended, or any that reinforces the vocabulary</a:t>
            </a:r>
          </a:p>
          <a:p>
            <a:r>
              <a:rPr lang="en-GB" dirty="0"/>
              <a:t>Props (optional but recommended)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21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Content of a Teddy Talk Bag: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Teddy</a:t>
            </a:r>
          </a:p>
          <a:p>
            <a:r>
              <a:rPr lang="en-GB" dirty="0"/>
              <a:t>A piece of material</a:t>
            </a:r>
          </a:p>
          <a:p>
            <a:r>
              <a:rPr lang="en-GB" dirty="0"/>
              <a:t>Good sitting, good looking and good listening signs</a:t>
            </a:r>
          </a:p>
          <a:p>
            <a:r>
              <a:rPr lang="en-GB" dirty="0"/>
              <a:t>Teddy Talk record sheet and pencil </a:t>
            </a:r>
          </a:p>
        </p:txBody>
      </p:sp>
    </p:spTree>
    <p:extLst>
      <p:ext uri="{BB962C8B-B14F-4D97-AF65-F5344CB8AC3E}">
        <p14:creationId xmlns:p14="http://schemas.microsoft.com/office/powerpoint/2010/main" val="408928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4142"/>
            <a:ext cx="3219302" cy="241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98080" cy="1143000"/>
          </a:xfrm>
        </p:spPr>
        <p:txBody>
          <a:bodyPr/>
          <a:lstStyle/>
          <a:p>
            <a:r>
              <a:rPr lang="en-GB" u="sng" dirty="0"/>
              <a:t>Why does it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852936"/>
            <a:ext cx="7498080" cy="4800600"/>
          </a:xfrm>
        </p:spPr>
        <p:txBody>
          <a:bodyPr/>
          <a:lstStyle/>
          <a:p>
            <a:r>
              <a:rPr lang="en-GB" dirty="0"/>
              <a:t>What strategies/techniques did I use to support the children’s language?</a:t>
            </a:r>
          </a:p>
          <a:p>
            <a:r>
              <a:rPr lang="en-GB" dirty="0"/>
              <a:t>In what other situations might you use these strategies with EAL learners? </a:t>
            </a:r>
          </a:p>
          <a:p>
            <a:r>
              <a:rPr lang="en-GB" dirty="0"/>
              <a:t>Can you think of any other ASN needs that might be met with these strategies? </a:t>
            </a:r>
          </a:p>
          <a:p>
            <a:pPr marL="822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47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Why it works?</a:t>
            </a:r>
          </a:p>
        </p:txBody>
      </p:sp>
      <p:pic>
        <p:nvPicPr>
          <p:cNvPr id="1026" name="Picture 2" descr="http://www.yell.com/static/image/8fd2ae17-e7c2-4d71-9941-c31b76b66668_image_jpeg%3Ft%3Dtr/w:550/h:412/m:Fi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98898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7644" y="234888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repetition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7644" y="4509120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confidence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204864"/>
            <a:ext cx="1800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language 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4878452"/>
            <a:ext cx="151216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success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0935" y="5247784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pre-teaching vocab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9872" y="1628800"/>
            <a:ext cx="207931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At their own language level</a:t>
            </a:r>
          </a:p>
        </p:txBody>
      </p:sp>
    </p:spTree>
    <p:extLst>
      <p:ext uri="{BB962C8B-B14F-4D97-AF65-F5344CB8AC3E}">
        <p14:creationId xmlns:p14="http://schemas.microsoft.com/office/powerpoint/2010/main" val="12020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rosoft Word - More advanced learners of English.doc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5" t="18048" r="29403" b="20127"/>
          <a:stretch/>
        </p:blipFill>
        <p:spPr>
          <a:xfrm>
            <a:off x="539552" y="16542"/>
            <a:ext cx="7763863" cy="6508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225427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Try to avoid correcting and pointing out errors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620217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Instead model and extend e.g. by asking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1483" y="1484784"/>
            <a:ext cx="43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7397" y="4477762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3.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2498" y="4221088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4.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44777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5973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01" y="548679"/>
            <a:ext cx="7204716" cy="600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12687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47251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448086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How could you MODEL and EXTEND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these examples…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191683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475A8D">
                    <a:lumMod val="75000"/>
                  </a:srgbClr>
                </a:solidFill>
                <a:latin typeface="Comic Sans MS" pitchFamily="66" charset="0"/>
                <a:cs typeface="Arial" charset="0"/>
              </a:rPr>
              <a:t>“I eated a pizza.”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55022" y="214766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dirty="0">
                <a:solidFill>
                  <a:srgbClr val="FF0000"/>
                </a:solidFill>
                <a:latin typeface="Calibri Light" panose="020F0302020204030204" pitchFamily="34" charset="0"/>
                <a:cs typeface="Arial" charset="0"/>
              </a:rPr>
              <a:t>“I saw cat.”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5656" y="328498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800" dirty="0">
                <a:solidFill>
                  <a:srgbClr val="C32D2E">
                    <a:lumMod val="75000"/>
                  </a:srgbClr>
                </a:solidFill>
                <a:latin typeface="Comic Sans MS" pitchFamily="66" charset="0"/>
                <a:cs typeface="Arial" charset="0"/>
              </a:rPr>
              <a:t>“Him!”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411598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rgbClr val="84AA33">
                    <a:lumMod val="50000"/>
                  </a:srgbClr>
                </a:solidFill>
                <a:latin typeface="CG Times" pitchFamily="18" charset="0"/>
                <a:cs typeface="Arial" charset="0"/>
              </a:rPr>
              <a:t>“You help.”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5616" y="4762312"/>
            <a:ext cx="407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“No understand.”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5847691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“It a police bus.”</a:t>
            </a:r>
          </a:p>
        </p:txBody>
      </p:sp>
    </p:spTree>
    <p:extLst>
      <p:ext uri="{BB962C8B-B14F-4D97-AF65-F5344CB8AC3E}">
        <p14:creationId xmlns:p14="http://schemas.microsoft.com/office/powerpoint/2010/main" val="414193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7200" dirty="0"/>
              <a:t>Lets Practice!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GB" sz="8800" dirty="0"/>
          </a:p>
        </p:txBody>
      </p:sp>
      <p:pic>
        <p:nvPicPr>
          <p:cNvPr id="4" name="Picture 2" descr="http://www.yell.com/static/image/8fd2ae17-e7c2-4d71-9941-c31b76b66668_image_jpeg%3Ft%3Dtr/w:550/h:412/m:Fi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2387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1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Teddy Talk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15/20 mins</a:t>
            </a:r>
          </a:p>
          <a:p>
            <a:r>
              <a:rPr lang="en-GB" dirty="0"/>
              <a:t>2/3 times a week </a:t>
            </a:r>
          </a:p>
          <a:p>
            <a:r>
              <a:rPr lang="en-GB" dirty="0"/>
              <a:t>Pack repeated 2/3 times </a:t>
            </a:r>
          </a:p>
          <a:p>
            <a:r>
              <a:rPr lang="en-GB" dirty="0"/>
              <a:t>No more than 5/6 pupils in a group</a:t>
            </a:r>
          </a:p>
          <a:p>
            <a:r>
              <a:rPr lang="en-GB" dirty="0"/>
              <a:t>Use Teddy Talk record sheet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42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692696"/>
            <a:ext cx="7311595" cy="548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86" y="6234154"/>
            <a:ext cx="6992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prstClr val="black"/>
                </a:solidFill>
                <a:latin typeface="Comic Sans MS" pitchFamily="66" charset="0"/>
                <a:cs typeface="Arial" charset="0"/>
                <a:hlinkClick r:id="rId3"/>
              </a:rPr>
              <a:t>http://ealhighland.org.uk/resources/big-bear-banter/</a:t>
            </a:r>
            <a:endParaRPr lang="en-GB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49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286</Words>
  <Application>Microsoft Office PowerPoint</Application>
  <PresentationFormat>On-screen Show (4:3)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Calibri</vt:lpstr>
      <vt:lpstr>Calibri Light</vt:lpstr>
      <vt:lpstr>CG Times</vt:lpstr>
      <vt:lpstr>Comic Sans MS</vt:lpstr>
      <vt:lpstr>Gill Sans MT</vt:lpstr>
      <vt:lpstr>Verdana</vt:lpstr>
      <vt:lpstr>Wingdings 2</vt:lpstr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Teddy Talk</vt:lpstr>
      <vt:lpstr>Why does it work? </vt:lpstr>
      <vt:lpstr>Why it works?</vt:lpstr>
      <vt:lpstr>PowerPoint Presentation</vt:lpstr>
      <vt:lpstr>PowerPoint Presentation</vt:lpstr>
      <vt:lpstr>PowerPoint Presentation</vt:lpstr>
      <vt:lpstr>Lets Practice! </vt:lpstr>
      <vt:lpstr>Teddy Talk Sessions</vt:lpstr>
      <vt:lpstr>PowerPoint Presentation</vt:lpstr>
      <vt:lpstr>EAL Highland </vt:lpstr>
      <vt:lpstr>Content of a Teddy Talk Pack </vt:lpstr>
      <vt:lpstr>Content of a Teddy Talk Bag:</vt:lpstr>
    </vt:vector>
  </TitlesOfParts>
  <Company>Highland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Teddy Talk</dc:title>
  <dc:creator>Jenny Gray</dc:creator>
  <cp:lastModifiedBy>Peter Fenton</cp:lastModifiedBy>
  <cp:revision>6</cp:revision>
  <dcterms:created xsi:type="dcterms:W3CDTF">2019-09-13T12:31:42Z</dcterms:created>
  <dcterms:modified xsi:type="dcterms:W3CDTF">2020-06-29T10:45:10Z</dcterms:modified>
</cp:coreProperties>
</file>