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41" r:id="rId2"/>
    <p:sldMasterId id="2147483854" r:id="rId3"/>
  </p:sldMasterIdLst>
  <p:notesMasterIdLst>
    <p:notesMasterId r:id="rId53"/>
  </p:notesMasterIdLst>
  <p:handoutMasterIdLst>
    <p:handoutMasterId r:id="rId54"/>
  </p:handoutMasterIdLst>
  <p:sldIdLst>
    <p:sldId id="478" r:id="rId4"/>
    <p:sldId id="479" r:id="rId5"/>
    <p:sldId id="480" r:id="rId6"/>
    <p:sldId id="434" r:id="rId7"/>
    <p:sldId id="481" r:id="rId8"/>
    <p:sldId id="484" r:id="rId9"/>
    <p:sldId id="483" r:id="rId10"/>
    <p:sldId id="485" r:id="rId11"/>
    <p:sldId id="503" r:id="rId12"/>
    <p:sldId id="486" r:id="rId13"/>
    <p:sldId id="487" r:id="rId14"/>
    <p:sldId id="488" r:id="rId15"/>
    <p:sldId id="510" r:id="rId16"/>
    <p:sldId id="511" r:id="rId17"/>
    <p:sldId id="512" r:id="rId18"/>
    <p:sldId id="489" r:id="rId19"/>
    <p:sldId id="490" r:id="rId20"/>
    <p:sldId id="491" r:id="rId21"/>
    <p:sldId id="492" r:id="rId22"/>
    <p:sldId id="493" r:id="rId23"/>
    <p:sldId id="329" r:id="rId24"/>
    <p:sldId id="499" r:id="rId25"/>
    <p:sldId id="501" r:id="rId26"/>
    <p:sldId id="504" r:id="rId27"/>
    <p:sldId id="509" r:id="rId28"/>
    <p:sldId id="514" r:id="rId29"/>
    <p:sldId id="513" r:id="rId30"/>
    <p:sldId id="515" r:id="rId31"/>
    <p:sldId id="519" r:id="rId32"/>
    <p:sldId id="516" r:id="rId33"/>
    <p:sldId id="517" r:id="rId34"/>
    <p:sldId id="518" r:id="rId35"/>
    <p:sldId id="464" r:id="rId36"/>
    <p:sldId id="496" r:id="rId37"/>
    <p:sldId id="495" r:id="rId38"/>
    <p:sldId id="497" r:id="rId39"/>
    <p:sldId id="505" r:id="rId40"/>
    <p:sldId id="506" r:id="rId41"/>
    <p:sldId id="507" r:id="rId42"/>
    <p:sldId id="508" r:id="rId43"/>
    <p:sldId id="445" r:id="rId44"/>
    <p:sldId id="449" r:id="rId45"/>
    <p:sldId id="450" r:id="rId46"/>
    <p:sldId id="451" r:id="rId47"/>
    <p:sldId id="455" r:id="rId48"/>
    <p:sldId id="452" r:id="rId49"/>
    <p:sldId id="453" r:id="rId50"/>
    <p:sldId id="442" r:id="rId51"/>
    <p:sldId id="446" r:id="rId52"/>
  </p:sldIdLst>
  <p:sldSz cx="9144000" cy="6858000" type="screen4x3"/>
  <p:notesSz cx="6805613" cy="99441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guide id="3" orient="horz" pos="3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3366FF"/>
    <a:srgbClr val="CC66FF"/>
    <a:srgbClr val="FF00FF"/>
    <a:srgbClr val="0099FF"/>
    <a:srgbClr val="CCCC00"/>
    <a:srgbClr val="FFFF99"/>
    <a:srgbClr val="FF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46" autoAdjust="0"/>
  </p:normalViewPr>
  <p:slideViewPr>
    <p:cSldViewPr>
      <p:cViewPr varScale="1">
        <p:scale>
          <a:sx n="81" d="100"/>
          <a:sy n="81" d="100"/>
        </p:scale>
        <p:origin x="1594" y="58"/>
      </p:cViewPr>
      <p:guideLst>
        <p:guide orient="horz" pos="2160"/>
        <p:guide pos="2880"/>
      </p:guideLst>
    </p:cSldViewPr>
  </p:slideViewPr>
  <p:outlineViewPr>
    <p:cViewPr>
      <p:scale>
        <a:sx n="33" d="100"/>
        <a:sy n="33" d="100"/>
      </p:scale>
      <p:origin x="246" y="93744"/>
    </p:cViewPr>
  </p:outlineViewPr>
  <p:notesTextViewPr>
    <p:cViewPr>
      <p:scale>
        <a:sx n="100" d="100"/>
        <a:sy n="100" d="100"/>
      </p:scale>
      <p:origin x="0" y="0"/>
    </p:cViewPr>
  </p:notesTextViewPr>
  <p:sorterViewPr>
    <p:cViewPr>
      <p:scale>
        <a:sx n="66" d="100"/>
        <a:sy n="66" d="100"/>
      </p:scale>
      <p:origin x="0" y="420"/>
    </p:cViewPr>
  </p:sorterViewPr>
  <p:notesViewPr>
    <p:cSldViewPr>
      <p:cViewPr>
        <p:scale>
          <a:sx n="90" d="100"/>
          <a:sy n="90" d="100"/>
        </p:scale>
        <p:origin x="-1872" y="36"/>
      </p:cViewPr>
      <p:guideLst>
        <p:guide orient="horz" pos="3131"/>
        <p:guide pos="2144"/>
        <p:guide orient="horz" pos="3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645C0-1611-42AC-A044-A24CE30A1EAA}" type="doc">
      <dgm:prSet loTypeId="urn:microsoft.com/office/officeart/2005/8/layout/bProcess4" loCatId="process" qsTypeId="urn:microsoft.com/office/officeart/2005/8/quickstyle/3d1" qsCatId="3D" csTypeId="urn:microsoft.com/office/officeart/2005/8/colors/accent4_2" csCatId="accent4" phldr="1"/>
      <dgm:spPr/>
      <dgm:t>
        <a:bodyPr/>
        <a:lstStyle/>
        <a:p>
          <a:endParaRPr lang="en-GB"/>
        </a:p>
      </dgm:t>
    </dgm:pt>
    <dgm:pt modelId="{BDF294B8-99DE-407B-9AFB-7726F21B7ED7}">
      <dgm:prSet phldrT="[Text]"/>
      <dgm:spPr/>
      <dgm:t>
        <a:bodyPr/>
        <a:lstStyle/>
        <a:p>
          <a:r>
            <a:rPr lang="en-GB" dirty="0"/>
            <a:t>3 – 18</a:t>
          </a:r>
        </a:p>
        <a:p>
          <a:r>
            <a:rPr lang="en-GB" dirty="0"/>
            <a:t>Pupils and Parents/Carers</a:t>
          </a:r>
        </a:p>
      </dgm:t>
    </dgm:pt>
    <dgm:pt modelId="{BF0D63D7-6503-4BDD-97F6-D0B76D118CED}" type="parTrans" cxnId="{E7D0DC09-AC83-48E0-8763-A2251F5C32AE}">
      <dgm:prSet/>
      <dgm:spPr/>
      <dgm:t>
        <a:bodyPr/>
        <a:lstStyle/>
        <a:p>
          <a:endParaRPr lang="en-GB"/>
        </a:p>
      </dgm:t>
    </dgm:pt>
    <dgm:pt modelId="{AEEB899D-B9C3-473E-A31B-45089F8C2863}" type="sibTrans" cxnId="{E7D0DC09-AC83-48E0-8763-A2251F5C32AE}">
      <dgm:prSet/>
      <dgm:spPr/>
      <dgm:t>
        <a:bodyPr/>
        <a:lstStyle/>
        <a:p>
          <a:endParaRPr lang="en-GB"/>
        </a:p>
      </dgm:t>
    </dgm:pt>
    <dgm:pt modelId="{94A37F1E-9FC4-45E8-A0B5-B0E4EA005F8D}">
      <dgm:prSet phldrT="[Text]"/>
      <dgm:spPr/>
      <dgm:t>
        <a:bodyPr/>
        <a:lstStyle/>
        <a:p>
          <a:r>
            <a:rPr lang="en-GB" dirty="0"/>
            <a:t>Nursery Training</a:t>
          </a:r>
        </a:p>
      </dgm:t>
    </dgm:pt>
    <dgm:pt modelId="{BA013DD8-34AA-4F60-A4F6-E63606D8C1D7}" type="parTrans" cxnId="{E9997018-C09E-4B08-82F7-A8D714E2683A}">
      <dgm:prSet/>
      <dgm:spPr/>
      <dgm:t>
        <a:bodyPr/>
        <a:lstStyle/>
        <a:p>
          <a:endParaRPr lang="en-GB"/>
        </a:p>
      </dgm:t>
    </dgm:pt>
    <dgm:pt modelId="{63DA7550-9F9D-4600-806A-450E49A16226}" type="sibTrans" cxnId="{E9997018-C09E-4B08-82F7-A8D714E2683A}">
      <dgm:prSet/>
      <dgm:spPr/>
      <dgm:t>
        <a:bodyPr/>
        <a:lstStyle/>
        <a:p>
          <a:endParaRPr lang="en-GB"/>
        </a:p>
      </dgm:t>
    </dgm:pt>
    <dgm:pt modelId="{80DA9A9B-7F30-4A5F-AA53-1146EDF88E34}">
      <dgm:prSet phldrT="[Text]"/>
      <dgm:spPr/>
      <dgm:t>
        <a:bodyPr/>
        <a:lstStyle/>
        <a:p>
          <a:r>
            <a:rPr lang="en-GB" dirty="0"/>
            <a:t>PSA Training</a:t>
          </a:r>
        </a:p>
      </dgm:t>
    </dgm:pt>
    <dgm:pt modelId="{3B336D47-2139-4566-B9AB-4C26065C9AFF}" type="parTrans" cxnId="{D947AC61-8946-44A7-8B0F-4BFA3B2A1662}">
      <dgm:prSet/>
      <dgm:spPr/>
      <dgm:t>
        <a:bodyPr/>
        <a:lstStyle/>
        <a:p>
          <a:endParaRPr lang="en-GB"/>
        </a:p>
      </dgm:t>
    </dgm:pt>
    <dgm:pt modelId="{CDAD2713-9B12-4DBB-9F4A-14378BFC9840}" type="sibTrans" cxnId="{D947AC61-8946-44A7-8B0F-4BFA3B2A1662}">
      <dgm:prSet/>
      <dgm:spPr/>
      <dgm:t>
        <a:bodyPr/>
        <a:lstStyle/>
        <a:p>
          <a:endParaRPr lang="en-GB"/>
        </a:p>
      </dgm:t>
    </dgm:pt>
    <dgm:pt modelId="{CF6B2590-2A9B-4ED1-B902-FCB6C49C4CB6}">
      <dgm:prSet phldrT="[Text]"/>
      <dgm:spPr/>
      <dgm:t>
        <a:bodyPr/>
        <a:lstStyle/>
        <a:p>
          <a:r>
            <a:rPr lang="en-GB" dirty="0"/>
            <a:t>Direct teaching Highland Practice Model</a:t>
          </a:r>
        </a:p>
      </dgm:t>
    </dgm:pt>
    <dgm:pt modelId="{9F05062F-E4DD-4BCD-81A4-6F5A9BED1A89}" type="parTrans" cxnId="{2F2AE5D3-54E6-4C7D-9718-CB3926F30230}">
      <dgm:prSet/>
      <dgm:spPr/>
      <dgm:t>
        <a:bodyPr/>
        <a:lstStyle/>
        <a:p>
          <a:endParaRPr lang="en-GB"/>
        </a:p>
      </dgm:t>
    </dgm:pt>
    <dgm:pt modelId="{54B02C8A-BA2E-406F-A58D-DFD48D123FA5}" type="sibTrans" cxnId="{2F2AE5D3-54E6-4C7D-9718-CB3926F30230}">
      <dgm:prSet/>
      <dgm:spPr/>
      <dgm:t>
        <a:bodyPr/>
        <a:lstStyle/>
        <a:p>
          <a:endParaRPr lang="en-GB"/>
        </a:p>
      </dgm:t>
    </dgm:pt>
    <dgm:pt modelId="{F7591B5D-6659-4106-BB84-AACFF2BFE7F7}">
      <dgm:prSet phldrT="[Text]"/>
      <dgm:spPr/>
      <dgm:t>
        <a:bodyPr/>
        <a:lstStyle/>
        <a:p>
          <a:r>
            <a:rPr lang="en-GB" dirty="0"/>
            <a:t>CAT sessions</a:t>
          </a:r>
        </a:p>
        <a:p>
          <a:r>
            <a:rPr lang="en-GB" dirty="0"/>
            <a:t>ITE and Probationers</a:t>
          </a:r>
        </a:p>
      </dgm:t>
    </dgm:pt>
    <dgm:pt modelId="{F132041B-2F0C-4D26-9F4F-820865C03507}" type="parTrans" cxnId="{E64D61B6-126D-4BA2-998F-763F46DD962C}">
      <dgm:prSet/>
      <dgm:spPr/>
      <dgm:t>
        <a:bodyPr/>
        <a:lstStyle/>
        <a:p>
          <a:endParaRPr lang="en-GB"/>
        </a:p>
      </dgm:t>
    </dgm:pt>
    <dgm:pt modelId="{27F255CD-051F-4232-B483-35E7D541C937}" type="sibTrans" cxnId="{E64D61B6-126D-4BA2-998F-763F46DD962C}">
      <dgm:prSet/>
      <dgm:spPr/>
      <dgm:t>
        <a:bodyPr/>
        <a:lstStyle/>
        <a:p>
          <a:endParaRPr lang="en-GB"/>
        </a:p>
      </dgm:t>
    </dgm:pt>
    <dgm:pt modelId="{1526232C-19F2-4EC0-8B20-51796867837B}">
      <dgm:prSet phldrT="[Text]"/>
      <dgm:spPr/>
      <dgm:t>
        <a:bodyPr/>
        <a:lstStyle/>
        <a:p>
          <a:r>
            <a:rPr lang="en-GB" dirty="0"/>
            <a:t>Profiling all pupils with EAL New Arrivals</a:t>
          </a:r>
        </a:p>
      </dgm:t>
    </dgm:pt>
    <dgm:pt modelId="{021F1AEC-6626-4115-AE49-06E1EFEA625B}" type="parTrans" cxnId="{F33183A4-CD15-4842-9686-B1A612D014BC}">
      <dgm:prSet/>
      <dgm:spPr/>
      <dgm:t>
        <a:bodyPr/>
        <a:lstStyle/>
        <a:p>
          <a:endParaRPr lang="en-GB"/>
        </a:p>
      </dgm:t>
    </dgm:pt>
    <dgm:pt modelId="{AC53D27B-8770-4910-8E41-30879DEE5B7A}" type="sibTrans" cxnId="{F33183A4-CD15-4842-9686-B1A612D014BC}">
      <dgm:prSet/>
      <dgm:spPr/>
      <dgm:t>
        <a:bodyPr/>
        <a:lstStyle/>
        <a:p>
          <a:endParaRPr lang="en-GB"/>
        </a:p>
      </dgm:t>
    </dgm:pt>
    <dgm:pt modelId="{59216A2B-3F7F-4B52-AF22-17476A11EEA3}">
      <dgm:prSet phldrT="[Text]"/>
      <dgm:spPr/>
      <dgm:t>
        <a:bodyPr/>
        <a:lstStyle/>
        <a:p>
          <a:r>
            <a:rPr lang="en-GB" dirty="0"/>
            <a:t>SFL training</a:t>
          </a:r>
        </a:p>
      </dgm:t>
    </dgm:pt>
    <dgm:pt modelId="{75FADB03-73BA-4AE7-9698-101124ECE4A0}" type="parTrans" cxnId="{C4CCD67C-D7CB-407E-A396-2815868C417A}">
      <dgm:prSet/>
      <dgm:spPr/>
      <dgm:t>
        <a:bodyPr/>
        <a:lstStyle/>
        <a:p>
          <a:endParaRPr lang="en-GB"/>
        </a:p>
      </dgm:t>
    </dgm:pt>
    <dgm:pt modelId="{802CD00A-223C-414E-B089-2DCFF405FF87}" type="sibTrans" cxnId="{C4CCD67C-D7CB-407E-A396-2815868C417A}">
      <dgm:prSet/>
      <dgm:spPr/>
      <dgm:t>
        <a:bodyPr/>
        <a:lstStyle/>
        <a:p>
          <a:endParaRPr lang="en-GB"/>
        </a:p>
      </dgm:t>
    </dgm:pt>
    <dgm:pt modelId="{A5491737-1AEA-41CA-BC5F-D2E76AEF1F4A}">
      <dgm:prSet phldrT="[Text]"/>
      <dgm:spPr/>
      <dgm:t>
        <a:bodyPr/>
        <a:lstStyle/>
        <a:p>
          <a:r>
            <a:rPr lang="en-GB" dirty="0"/>
            <a:t>Multi-agency</a:t>
          </a:r>
        </a:p>
      </dgm:t>
    </dgm:pt>
    <dgm:pt modelId="{EA2B6332-4208-48A1-984C-780701A70543}" type="parTrans" cxnId="{810AB8B4-6A46-467F-8772-DC33CCCD0440}">
      <dgm:prSet/>
      <dgm:spPr/>
      <dgm:t>
        <a:bodyPr/>
        <a:lstStyle/>
        <a:p>
          <a:endParaRPr lang="en-GB"/>
        </a:p>
      </dgm:t>
    </dgm:pt>
    <dgm:pt modelId="{139E4ECB-AE4E-4CAE-A0A0-46BC62CF106C}" type="sibTrans" cxnId="{810AB8B4-6A46-467F-8772-DC33CCCD0440}">
      <dgm:prSet/>
      <dgm:spPr/>
      <dgm:t>
        <a:bodyPr/>
        <a:lstStyle/>
        <a:p>
          <a:endParaRPr lang="en-GB"/>
        </a:p>
      </dgm:t>
    </dgm:pt>
    <dgm:pt modelId="{973A3FC4-83E7-4031-BF30-DE1CF2654CF1}">
      <dgm:prSet phldrT="[Text]"/>
      <dgm:spPr/>
      <dgm:t>
        <a:bodyPr/>
        <a:lstStyle/>
        <a:p>
          <a:r>
            <a:rPr lang="en-GB" dirty="0" err="1"/>
            <a:t>CfE</a:t>
          </a:r>
          <a:r>
            <a:rPr lang="en-GB" dirty="0"/>
            <a:t> ESOL NQs</a:t>
          </a:r>
        </a:p>
      </dgm:t>
    </dgm:pt>
    <dgm:pt modelId="{715596AA-7C96-427E-B796-5F05465C787D}" type="parTrans" cxnId="{C200E058-0345-44C5-A665-B1D1E8C029F5}">
      <dgm:prSet/>
      <dgm:spPr/>
      <dgm:t>
        <a:bodyPr/>
        <a:lstStyle/>
        <a:p>
          <a:endParaRPr lang="en-GB"/>
        </a:p>
      </dgm:t>
    </dgm:pt>
    <dgm:pt modelId="{4CA1739A-3734-40B6-970E-878B9517FD02}" type="sibTrans" cxnId="{C200E058-0345-44C5-A665-B1D1E8C029F5}">
      <dgm:prSet/>
      <dgm:spPr/>
      <dgm:t>
        <a:bodyPr/>
        <a:lstStyle/>
        <a:p>
          <a:endParaRPr lang="en-GB"/>
        </a:p>
      </dgm:t>
    </dgm:pt>
    <dgm:pt modelId="{1557E2C4-16EB-4BB3-82D1-7C226632E1EE}" type="pres">
      <dgm:prSet presAssocID="{D6A645C0-1611-42AC-A044-A24CE30A1EAA}" presName="Name0" presStyleCnt="0">
        <dgm:presLayoutVars>
          <dgm:dir/>
          <dgm:resizeHandles/>
        </dgm:presLayoutVars>
      </dgm:prSet>
      <dgm:spPr/>
    </dgm:pt>
    <dgm:pt modelId="{6465C637-E2D2-474F-B9E9-74A208742268}" type="pres">
      <dgm:prSet presAssocID="{BDF294B8-99DE-407B-9AFB-7726F21B7ED7}" presName="compNode" presStyleCnt="0"/>
      <dgm:spPr/>
    </dgm:pt>
    <dgm:pt modelId="{318C527B-3E15-4C51-8512-B16E4308C6C0}" type="pres">
      <dgm:prSet presAssocID="{BDF294B8-99DE-407B-9AFB-7726F21B7ED7}" presName="dummyConnPt" presStyleCnt="0"/>
      <dgm:spPr/>
    </dgm:pt>
    <dgm:pt modelId="{33CE0BF3-0A73-45E9-B55F-4791E8A5CBC2}" type="pres">
      <dgm:prSet presAssocID="{BDF294B8-99DE-407B-9AFB-7726F21B7ED7}" presName="node" presStyleLbl="node1" presStyleIdx="0" presStyleCnt="9">
        <dgm:presLayoutVars>
          <dgm:bulletEnabled val="1"/>
        </dgm:presLayoutVars>
      </dgm:prSet>
      <dgm:spPr/>
    </dgm:pt>
    <dgm:pt modelId="{A580146F-8BC7-4E90-95E3-29B250513967}" type="pres">
      <dgm:prSet presAssocID="{AEEB899D-B9C3-473E-A31B-45089F8C2863}" presName="sibTrans" presStyleLbl="bgSibTrans2D1" presStyleIdx="0" presStyleCnt="8"/>
      <dgm:spPr/>
    </dgm:pt>
    <dgm:pt modelId="{B27ECA8A-A5F4-4E26-8E73-3A9C4EB3B9C6}" type="pres">
      <dgm:prSet presAssocID="{94A37F1E-9FC4-45E8-A0B5-B0E4EA005F8D}" presName="compNode" presStyleCnt="0"/>
      <dgm:spPr/>
    </dgm:pt>
    <dgm:pt modelId="{76165435-18D7-407D-8391-90A6E6856D4D}" type="pres">
      <dgm:prSet presAssocID="{94A37F1E-9FC4-45E8-A0B5-B0E4EA005F8D}" presName="dummyConnPt" presStyleCnt="0"/>
      <dgm:spPr/>
    </dgm:pt>
    <dgm:pt modelId="{883638B0-6BA2-4C9C-8AE1-B2EC0A3F9DA3}" type="pres">
      <dgm:prSet presAssocID="{94A37F1E-9FC4-45E8-A0B5-B0E4EA005F8D}" presName="node" presStyleLbl="node1" presStyleIdx="1" presStyleCnt="9">
        <dgm:presLayoutVars>
          <dgm:bulletEnabled val="1"/>
        </dgm:presLayoutVars>
      </dgm:prSet>
      <dgm:spPr/>
    </dgm:pt>
    <dgm:pt modelId="{D6DD1AB2-0760-4818-9A4C-77136AAAACBD}" type="pres">
      <dgm:prSet presAssocID="{63DA7550-9F9D-4600-806A-450E49A16226}" presName="sibTrans" presStyleLbl="bgSibTrans2D1" presStyleIdx="1" presStyleCnt="8"/>
      <dgm:spPr/>
    </dgm:pt>
    <dgm:pt modelId="{CD8A599E-2A76-470E-A501-21F53A388D2E}" type="pres">
      <dgm:prSet presAssocID="{80DA9A9B-7F30-4A5F-AA53-1146EDF88E34}" presName="compNode" presStyleCnt="0"/>
      <dgm:spPr/>
    </dgm:pt>
    <dgm:pt modelId="{7A8424F0-1A88-41AB-8EA8-E7E38E7512DC}" type="pres">
      <dgm:prSet presAssocID="{80DA9A9B-7F30-4A5F-AA53-1146EDF88E34}" presName="dummyConnPt" presStyleCnt="0"/>
      <dgm:spPr/>
    </dgm:pt>
    <dgm:pt modelId="{E4A49C2B-6B51-4D17-A9F4-567E4F352F63}" type="pres">
      <dgm:prSet presAssocID="{80DA9A9B-7F30-4A5F-AA53-1146EDF88E34}" presName="node" presStyleLbl="node1" presStyleIdx="2" presStyleCnt="9">
        <dgm:presLayoutVars>
          <dgm:bulletEnabled val="1"/>
        </dgm:presLayoutVars>
      </dgm:prSet>
      <dgm:spPr/>
    </dgm:pt>
    <dgm:pt modelId="{9755CA79-30B2-444F-980D-F9186F52988B}" type="pres">
      <dgm:prSet presAssocID="{CDAD2713-9B12-4DBB-9F4A-14378BFC9840}" presName="sibTrans" presStyleLbl="bgSibTrans2D1" presStyleIdx="2" presStyleCnt="8"/>
      <dgm:spPr/>
    </dgm:pt>
    <dgm:pt modelId="{348E42D7-E4F4-4DCB-BDE5-2E6A799EC8F7}" type="pres">
      <dgm:prSet presAssocID="{CF6B2590-2A9B-4ED1-B902-FCB6C49C4CB6}" presName="compNode" presStyleCnt="0"/>
      <dgm:spPr/>
    </dgm:pt>
    <dgm:pt modelId="{EEB6076F-91EF-486C-A143-5C7F08644EFB}" type="pres">
      <dgm:prSet presAssocID="{CF6B2590-2A9B-4ED1-B902-FCB6C49C4CB6}" presName="dummyConnPt" presStyleCnt="0"/>
      <dgm:spPr/>
    </dgm:pt>
    <dgm:pt modelId="{A8FB8B63-4E1E-4DE1-A194-64767960B0CB}" type="pres">
      <dgm:prSet presAssocID="{CF6B2590-2A9B-4ED1-B902-FCB6C49C4CB6}" presName="node" presStyleLbl="node1" presStyleIdx="3" presStyleCnt="9">
        <dgm:presLayoutVars>
          <dgm:bulletEnabled val="1"/>
        </dgm:presLayoutVars>
      </dgm:prSet>
      <dgm:spPr/>
    </dgm:pt>
    <dgm:pt modelId="{7CE834AC-BE9F-40A6-A400-449EEE147A24}" type="pres">
      <dgm:prSet presAssocID="{54B02C8A-BA2E-406F-A58D-DFD48D123FA5}" presName="sibTrans" presStyleLbl="bgSibTrans2D1" presStyleIdx="3" presStyleCnt="8"/>
      <dgm:spPr/>
    </dgm:pt>
    <dgm:pt modelId="{28D3A7A9-241D-425F-9F59-B0EDC96212CE}" type="pres">
      <dgm:prSet presAssocID="{F7591B5D-6659-4106-BB84-AACFF2BFE7F7}" presName="compNode" presStyleCnt="0"/>
      <dgm:spPr/>
    </dgm:pt>
    <dgm:pt modelId="{66E874DC-D2BA-469C-B8C8-D61D79CD0DE5}" type="pres">
      <dgm:prSet presAssocID="{F7591B5D-6659-4106-BB84-AACFF2BFE7F7}" presName="dummyConnPt" presStyleCnt="0"/>
      <dgm:spPr/>
    </dgm:pt>
    <dgm:pt modelId="{D8F1580A-8F2D-45E8-93FB-2DF02D2E00AD}" type="pres">
      <dgm:prSet presAssocID="{F7591B5D-6659-4106-BB84-AACFF2BFE7F7}" presName="node" presStyleLbl="node1" presStyleIdx="4" presStyleCnt="9">
        <dgm:presLayoutVars>
          <dgm:bulletEnabled val="1"/>
        </dgm:presLayoutVars>
      </dgm:prSet>
      <dgm:spPr/>
    </dgm:pt>
    <dgm:pt modelId="{8050B320-A82A-4B64-ABE6-1844797543BA}" type="pres">
      <dgm:prSet presAssocID="{27F255CD-051F-4232-B483-35E7D541C937}" presName="sibTrans" presStyleLbl="bgSibTrans2D1" presStyleIdx="4" presStyleCnt="8"/>
      <dgm:spPr/>
    </dgm:pt>
    <dgm:pt modelId="{E418F30E-9A73-4830-8F75-E234106B05A9}" type="pres">
      <dgm:prSet presAssocID="{1526232C-19F2-4EC0-8B20-51796867837B}" presName="compNode" presStyleCnt="0"/>
      <dgm:spPr/>
    </dgm:pt>
    <dgm:pt modelId="{5540AB96-2F3A-4EC2-AF53-07A7F86A8ED2}" type="pres">
      <dgm:prSet presAssocID="{1526232C-19F2-4EC0-8B20-51796867837B}" presName="dummyConnPt" presStyleCnt="0"/>
      <dgm:spPr/>
    </dgm:pt>
    <dgm:pt modelId="{E18D1BDD-B34D-48FE-9183-59CE67125DE0}" type="pres">
      <dgm:prSet presAssocID="{1526232C-19F2-4EC0-8B20-51796867837B}" presName="node" presStyleLbl="node1" presStyleIdx="5" presStyleCnt="9">
        <dgm:presLayoutVars>
          <dgm:bulletEnabled val="1"/>
        </dgm:presLayoutVars>
      </dgm:prSet>
      <dgm:spPr/>
    </dgm:pt>
    <dgm:pt modelId="{2FEC5A32-3002-403D-93AE-F2B741D18E80}" type="pres">
      <dgm:prSet presAssocID="{AC53D27B-8770-4910-8E41-30879DEE5B7A}" presName="sibTrans" presStyleLbl="bgSibTrans2D1" presStyleIdx="5" presStyleCnt="8"/>
      <dgm:spPr/>
    </dgm:pt>
    <dgm:pt modelId="{FAA092C9-680A-4D07-B2E5-285A288FD185}" type="pres">
      <dgm:prSet presAssocID="{59216A2B-3F7F-4B52-AF22-17476A11EEA3}" presName="compNode" presStyleCnt="0"/>
      <dgm:spPr/>
    </dgm:pt>
    <dgm:pt modelId="{112E040A-FE5C-421B-BA37-66A8E01CDCE8}" type="pres">
      <dgm:prSet presAssocID="{59216A2B-3F7F-4B52-AF22-17476A11EEA3}" presName="dummyConnPt" presStyleCnt="0"/>
      <dgm:spPr/>
    </dgm:pt>
    <dgm:pt modelId="{891383AA-49F8-461A-8C00-F2C6295169C1}" type="pres">
      <dgm:prSet presAssocID="{59216A2B-3F7F-4B52-AF22-17476A11EEA3}" presName="node" presStyleLbl="node1" presStyleIdx="6" presStyleCnt="9">
        <dgm:presLayoutVars>
          <dgm:bulletEnabled val="1"/>
        </dgm:presLayoutVars>
      </dgm:prSet>
      <dgm:spPr/>
    </dgm:pt>
    <dgm:pt modelId="{9D0836EF-C00C-458A-B939-75A94C5DE170}" type="pres">
      <dgm:prSet presAssocID="{802CD00A-223C-414E-B089-2DCFF405FF87}" presName="sibTrans" presStyleLbl="bgSibTrans2D1" presStyleIdx="6" presStyleCnt="8"/>
      <dgm:spPr/>
    </dgm:pt>
    <dgm:pt modelId="{D212668D-E78B-496B-82EC-6447404F5581}" type="pres">
      <dgm:prSet presAssocID="{A5491737-1AEA-41CA-BC5F-D2E76AEF1F4A}" presName="compNode" presStyleCnt="0"/>
      <dgm:spPr/>
    </dgm:pt>
    <dgm:pt modelId="{17C0C131-F2D9-43AE-AA31-CF29A3A49C0E}" type="pres">
      <dgm:prSet presAssocID="{A5491737-1AEA-41CA-BC5F-D2E76AEF1F4A}" presName="dummyConnPt" presStyleCnt="0"/>
      <dgm:spPr/>
    </dgm:pt>
    <dgm:pt modelId="{FFD7A353-88C9-4E89-9FA7-4B6E9720DE21}" type="pres">
      <dgm:prSet presAssocID="{A5491737-1AEA-41CA-BC5F-D2E76AEF1F4A}" presName="node" presStyleLbl="node1" presStyleIdx="7" presStyleCnt="9">
        <dgm:presLayoutVars>
          <dgm:bulletEnabled val="1"/>
        </dgm:presLayoutVars>
      </dgm:prSet>
      <dgm:spPr/>
    </dgm:pt>
    <dgm:pt modelId="{65CAD25A-545B-4BAA-B287-CA24E2EAC2DD}" type="pres">
      <dgm:prSet presAssocID="{139E4ECB-AE4E-4CAE-A0A0-46BC62CF106C}" presName="sibTrans" presStyleLbl="bgSibTrans2D1" presStyleIdx="7" presStyleCnt="8"/>
      <dgm:spPr/>
    </dgm:pt>
    <dgm:pt modelId="{3FEA7DF4-7C09-4DB0-854F-B043C022271D}" type="pres">
      <dgm:prSet presAssocID="{973A3FC4-83E7-4031-BF30-DE1CF2654CF1}" presName="compNode" presStyleCnt="0"/>
      <dgm:spPr/>
    </dgm:pt>
    <dgm:pt modelId="{9CF937BF-38BF-41CB-BA4C-9820C7F1D736}" type="pres">
      <dgm:prSet presAssocID="{973A3FC4-83E7-4031-BF30-DE1CF2654CF1}" presName="dummyConnPt" presStyleCnt="0"/>
      <dgm:spPr/>
    </dgm:pt>
    <dgm:pt modelId="{54696430-32AD-4CDE-914E-C3EBB31E1430}" type="pres">
      <dgm:prSet presAssocID="{973A3FC4-83E7-4031-BF30-DE1CF2654CF1}" presName="node" presStyleLbl="node1" presStyleIdx="8" presStyleCnt="9">
        <dgm:presLayoutVars>
          <dgm:bulletEnabled val="1"/>
        </dgm:presLayoutVars>
      </dgm:prSet>
      <dgm:spPr/>
    </dgm:pt>
  </dgm:ptLst>
  <dgm:cxnLst>
    <dgm:cxn modelId="{E7D0DC09-AC83-48E0-8763-A2251F5C32AE}" srcId="{D6A645C0-1611-42AC-A044-A24CE30A1EAA}" destId="{BDF294B8-99DE-407B-9AFB-7726F21B7ED7}" srcOrd="0" destOrd="0" parTransId="{BF0D63D7-6503-4BDD-97F6-D0B76D118CED}" sibTransId="{AEEB899D-B9C3-473E-A31B-45089F8C2863}"/>
    <dgm:cxn modelId="{EE28C60E-3F45-413E-AE96-B5FA31DD85C3}" type="presOf" srcId="{80DA9A9B-7F30-4A5F-AA53-1146EDF88E34}" destId="{E4A49C2B-6B51-4D17-A9F4-567E4F352F63}" srcOrd="0" destOrd="0" presId="urn:microsoft.com/office/officeart/2005/8/layout/bProcess4"/>
    <dgm:cxn modelId="{E9997018-C09E-4B08-82F7-A8D714E2683A}" srcId="{D6A645C0-1611-42AC-A044-A24CE30A1EAA}" destId="{94A37F1E-9FC4-45E8-A0B5-B0E4EA005F8D}" srcOrd="1" destOrd="0" parTransId="{BA013DD8-34AA-4F60-A4F6-E63606D8C1D7}" sibTransId="{63DA7550-9F9D-4600-806A-450E49A16226}"/>
    <dgm:cxn modelId="{27BEB423-B9EB-4E20-98B7-2444B741019C}" type="presOf" srcId="{802CD00A-223C-414E-B089-2DCFF405FF87}" destId="{9D0836EF-C00C-458A-B939-75A94C5DE170}" srcOrd="0" destOrd="0" presId="urn:microsoft.com/office/officeart/2005/8/layout/bProcess4"/>
    <dgm:cxn modelId="{6E15E128-92B1-4E79-AB05-C92DBA47B110}" type="presOf" srcId="{AC53D27B-8770-4910-8E41-30879DEE5B7A}" destId="{2FEC5A32-3002-403D-93AE-F2B741D18E80}" srcOrd="0" destOrd="0" presId="urn:microsoft.com/office/officeart/2005/8/layout/bProcess4"/>
    <dgm:cxn modelId="{D133DE32-EE7B-450C-85CF-91833F269370}" type="presOf" srcId="{27F255CD-051F-4232-B483-35E7D541C937}" destId="{8050B320-A82A-4B64-ABE6-1844797543BA}" srcOrd="0" destOrd="0" presId="urn:microsoft.com/office/officeart/2005/8/layout/bProcess4"/>
    <dgm:cxn modelId="{D947AC61-8946-44A7-8B0F-4BFA3B2A1662}" srcId="{D6A645C0-1611-42AC-A044-A24CE30A1EAA}" destId="{80DA9A9B-7F30-4A5F-AA53-1146EDF88E34}" srcOrd="2" destOrd="0" parTransId="{3B336D47-2139-4566-B9AB-4C26065C9AFF}" sibTransId="{CDAD2713-9B12-4DBB-9F4A-14378BFC9840}"/>
    <dgm:cxn modelId="{4E829A42-521F-4FA9-B061-55F1C55AA558}" type="presOf" srcId="{AEEB899D-B9C3-473E-A31B-45089F8C2863}" destId="{A580146F-8BC7-4E90-95E3-29B250513967}" srcOrd="0" destOrd="0" presId="urn:microsoft.com/office/officeart/2005/8/layout/bProcess4"/>
    <dgm:cxn modelId="{8CBD3866-08D5-4A0F-A964-2E515F37ADDC}" type="presOf" srcId="{1526232C-19F2-4EC0-8B20-51796867837B}" destId="{E18D1BDD-B34D-48FE-9183-59CE67125DE0}" srcOrd="0" destOrd="0" presId="urn:microsoft.com/office/officeart/2005/8/layout/bProcess4"/>
    <dgm:cxn modelId="{ABC6A457-0D24-4BF8-B742-26C4C92A4E41}" type="presOf" srcId="{F7591B5D-6659-4106-BB84-AACFF2BFE7F7}" destId="{D8F1580A-8F2D-45E8-93FB-2DF02D2E00AD}" srcOrd="0" destOrd="0" presId="urn:microsoft.com/office/officeart/2005/8/layout/bProcess4"/>
    <dgm:cxn modelId="{C200E058-0345-44C5-A665-B1D1E8C029F5}" srcId="{D6A645C0-1611-42AC-A044-A24CE30A1EAA}" destId="{973A3FC4-83E7-4031-BF30-DE1CF2654CF1}" srcOrd="8" destOrd="0" parTransId="{715596AA-7C96-427E-B796-5F05465C787D}" sibTransId="{4CA1739A-3734-40B6-970E-878B9517FD02}"/>
    <dgm:cxn modelId="{C4CCD67C-D7CB-407E-A396-2815868C417A}" srcId="{D6A645C0-1611-42AC-A044-A24CE30A1EAA}" destId="{59216A2B-3F7F-4B52-AF22-17476A11EEA3}" srcOrd="6" destOrd="0" parTransId="{75FADB03-73BA-4AE7-9698-101124ECE4A0}" sibTransId="{802CD00A-223C-414E-B089-2DCFF405FF87}"/>
    <dgm:cxn modelId="{2497FE96-2A44-4BD2-80B0-928D267844DE}" type="presOf" srcId="{54B02C8A-BA2E-406F-A58D-DFD48D123FA5}" destId="{7CE834AC-BE9F-40A6-A400-449EEE147A24}" srcOrd="0" destOrd="0" presId="urn:microsoft.com/office/officeart/2005/8/layout/bProcess4"/>
    <dgm:cxn modelId="{FFDDB599-948F-4C39-B07D-6F76D8EC6D44}" type="presOf" srcId="{94A37F1E-9FC4-45E8-A0B5-B0E4EA005F8D}" destId="{883638B0-6BA2-4C9C-8AE1-B2EC0A3F9DA3}" srcOrd="0" destOrd="0" presId="urn:microsoft.com/office/officeart/2005/8/layout/bProcess4"/>
    <dgm:cxn modelId="{0B7B2C9C-84C6-452B-9624-1103C1F3EDB5}" type="presOf" srcId="{CDAD2713-9B12-4DBB-9F4A-14378BFC9840}" destId="{9755CA79-30B2-444F-980D-F9186F52988B}" srcOrd="0" destOrd="0" presId="urn:microsoft.com/office/officeart/2005/8/layout/bProcess4"/>
    <dgm:cxn modelId="{B7A093A0-CC5C-494E-8B06-2C5E875BB694}" type="presOf" srcId="{973A3FC4-83E7-4031-BF30-DE1CF2654CF1}" destId="{54696430-32AD-4CDE-914E-C3EBB31E1430}" srcOrd="0" destOrd="0" presId="urn:microsoft.com/office/officeart/2005/8/layout/bProcess4"/>
    <dgm:cxn modelId="{F33183A4-CD15-4842-9686-B1A612D014BC}" srcId="{D6A645C0-1611-42AC-A044-A24CE30A1EAA}" destId="{1526232C-19F2-4EC0-8B20-51796867837B}" srcOrd="5" destOrd="0" parTransId="{021F1AEC-6626-4115-AE49-06E1EFEA625B}" sibTransId="{AC53D27B-8770-4910-8E41-30879DEE5B7A}"/>
    <dgm:cxn modelId="{A27340AA-DD11-479B-A12E-A6D866E9CCE3}" type="presOf" srcId="{BDF294B8-99DE-407B-9AFB-7726F21B7ED7}" destId="{33CE0BF3-0A73-45E9-B55F-4791E8A5CBC2}" srcOrd="0" destOrd="0" presId="urn:microsoft.com/office/officeart/2005/8/layout/bProcess4"/>
    <dgm:cxn modelId="{810AB8B4-6A46-467F-8772-DC33CCCD0440}" srcId="{D6A645C0-1611-42AC-A044-A24CE30A1EAA}" destId="{A5491737-1AEA-41CA-BC5F-D2E76AEF1F4A}" srcOrd="7" destOrd="0" parTransId="{EA2B6332-4208-48A1-984C-780701A70543}" sibTransId="{139E4ECB-AE4E-4CAE-A0A0-46BC62CF106C}"/>
    <dgm:cxn modelId="{E64D61B6-126D-4BA2-998F-763F46DD962C}" srcId="{D6A645C0-1611-42AC-A044-A24CE30A1EAA}" destId="{F7591B5D-6659-4106-BB84-AACFF2BFE7F7}" srcOrd="4" destOrd="0" parTransId="{F132041B-2F0C-4D26-9F4F-820865C03507}" sibTransId="{27F255CD-051F-4232-B483-35E7D541C937}"/>
    <dgm:cxn modelId="{98D826BF-4793-4832-9149-A6403A60669F}" type="presOf" srcId="{59216A2B-3F7F-4B52-AF22-17476A11EEA3}" destId="{891383AA-49F8-461A-8C00-F2C6295169C1}" srcOrd="0" destOrd="0" presId="urn:microsoft.com/office/officeart/2005/8/layout/bProcess4"/>
    <dgm:cxn modelId="{DA1E12C6-48BD-4B16-A13F-F9CA52524B35}" type="presOf" srcId="{139E4ECB-AE4E-4CAE-A0A0-46BC62CF106C}" destId="{65CAD25A-545B-4BAA-B287-CA24E2EAC2DD}" srcOrd="0" destOrd="0" presId="urn:microsoft.com/office/officeart/2005/8/layout/bProcess4"/>
    <dgm:cxn modelId="{7A91B8C8-9070-424C-9BC7-95B4FC75B673}" type="presOf" srcId="{63DA7550-9F9D-4600-806A-450E49A16226}" destId="{D6DD1AB2-0760-4818-9A4C-77136AAAACBD}" srcOrd="0" destOrd="0" presId="urn:microsoft.com/office/officeart/2005/8/layout/bProcess4"/>
    <dgm:cxn modelId="{2F2AE5D3-54E6-4C7D-9718-CB3926F30230}" srcId="{D6A645C0-1611-42AC-A044-A24CE30A1EAA}" destId="{CF6B2590-2A9B-4ED1-B902-FCB6C49C4CB6}" srcOrd="3" destOrd="0" parTransId="{9F05062F-E4DD-4BCD-81A4-6F5A9BED1A89}" sibTransId="{54B02C8A-BA2E-406F-A58D-DFD48D123FA5}"/>
    <dgm:cxn modelId="{30EF75E0-E1E1-4B77-9324-F9EA19B2256D}" type="presOf" srcId="{CF6B2590-2A9B-4ED1-B902-FCB6C49C4CB6}" destId="{A8FB8B63-4E1E-4DE1-A194-64767960B0CB}" srcOrd="0" destOrd="0" presId="urn:microsoft.com/office/officeart/2005/8/layout/bProcess4"/>
    <dgm:cxn modelId="{E8B049E1-DC20-495E-8502-B71FEF266E99}" type="presOf" srcId="{A5491737-1AEA-41CA-BC5F-D2E76AEF1F4A}" destId="{FFD7A353-88C9-4E89-9FA7-4B6E9720DE21}" srcOrd="0" destOrd="0" presId="urn:microsoft.com/office/officeart/2005/8/layout/bProcess4"/>
    <dgm:cxn modelId="{23A786F5-F2E6-4CB1-B40A-CE8794968835}" type="presOf" srcId="{D6A645C0-1611-42AC-A044-A24CE30A1EAA}" destId="{1557E2C4-16EB-4BB3-82D1-7C226632E1EE}" srcOrd="0" destOrd="0" presId="urn:microsoft.com/office/officeart/2005/8/layout/bProcess4"/>
    <dgm:cxn modelId="{E5963AB1-FAEF-4ECE-B7A7-09297B3C2D98}" type="presParOf" srcId="{1557E2C4-16EB-4BB3-82D1-7C226632E1EE}" destId="{6465C637-E2D2-474F-B9E9-74A208742268}" srcOrd="0" destOrd="0" presId="urn:microsoft.com/office/officeart/2005/8/layout/bProcess4"/>
    <dgm:cxn modelId="{4DDE36F9-1346-4C72-9F41-FB8E0B3ED6DA}" type="presParOf" srcId="{6465C637-E2D2-474F-B9E9-74A208742268}" destId="{318C527B-3E15-4C51-8512-B16E4308C6C0}" srcOrd="0" destOrd="0" presId="urn:microsoft.com/office/officeart/2005/8/layout/bProcess4"/>
    <dgm:cxn modelId="{92CD7AFB-6E4A-437E-91EE-FBB12BB32E51}" type="presParOf" srcId="{6465C637-E2D2-474F-B9E9-74A208742268}" destId="{33CE0BF3-0A73-45E9-B55F-4791E8A5CBC2}" srcOrd="1" destOrd="0" presId="urn:microsoft.com/office/officeart/2005/8/layout/bProcess4"/>
    <dgm:cxn modelId="{9ECF002D-B8A7-4852-8FF5-B0465AD3A0DA}" type="presParOf" srcId="{1557E2C4-16EB-4BB3-82D1-7C226632E1EE}" destId="{A580146F-8BC7-4E90-95E3-29B250513967}" srcOrd="1" destOrd="0" presId="urn:microsoft.com/office/officeart/2005/8/layout/bProcess4"/>
    <dgm:cxn modelId="{CA5F6068-8E1A-4004-B746-63CD0FB1F82D}" type="presParOf" srcId="{1557E2C4-16EB-4BB3-82D1-7C226632E1EE}" destId="{B27ECA8A-A5F4-4E26-8E73-3A9C4EB3B9C6}" srcOrd="2" destOrd="0" presId="urn:microsoft.com/office/officeart/2005/8/layout/bProcess4"/>
    <dgm:cxn modelId="{56715DDC-D9CB-47B8-BAEE-FCFCEFC49627}" type="presParOf" srcId="{B27ECA8A-A5F4-4E26-8E73-3A9C4EB3B9C6}" destId="{76165435-18D7-407D-8391-90A6E6856D4D}" srcOrd="0" destOrd="0" presId="urn:microsoft.com/office/officeart/2005/8/layout/bProcess4"/>
    <dgm:cxn modelId="{A96F5240-7748-4C8D-A7A1-40FA7035017F}" type="presParOf" srcId="{B27ECA8A-A5F4-4E26-8E73-3A9C4EB3B9C6}" destId="{883638B0-6BA2-4C9C-8AE1-B2EC0A3F9DA3}" srcOrd="1" destOrd="0" presId="urn:microsoft.com/office/officeart/2005/8/layout/bProcess4"/>
    <dgm:cxn modelId="{5EA32DBC-A003-4B40-AD7A-9D4E3EEC26A1}" type="presParOf" srcId="{1557E2C4-16EB-4BB3-82D1-7C226632E1EE}" destId="{D6DD1AB2-0760-4818-9A4C-77136AAAACBD}" srcOrd="3" destOrd="0" presId="urn:microsoft.com/office/officeart/2005/8/layout/bProcess4"/>
    <dgm:cxn modelId="{7C213AD4-453B-4769-B4CA-13F9ADD18E06}" type="presParOf" srcId="{1557E2C4-16EB-4BB3-82D1-7C226632E1EE}" destId="{CD8A599E-2A76-470E-A501-21F53A388D2E}" srcOrd="4" destOrd="0" presId="urn:microsoft.com/office/officeart/2005/8/layout/bProcess4"/>
    <dgm:cxn modelId="{C81C13EF-4E44-46B6-8643-EB1672FA72F4}" type="presParOf" srcId="{CD8A599E-2A76-470E-A501-21F53A388D2E}" destId="{7A8424F0-1A88-41AB-8EA8-E7E38E7512DC}" srcOrd="0" destOrd="0" presId="urn:microsoft.com/office/officeart/2005/8/layout/bProcess4"/>
    <dgm:cxn modelId="{374CDD64-87A2-40B9-BD1A-C44627646AD7}" type="presParOf" srcId="{CD8A599E-2A76-470E-A501-21F53A388D2E}" destId="{E4A49C2B-6B51-4D17-A9F4-567E4F352F63}" srcOrd="1" destOrd="0" presId="urn:microsoft.com/office/officeart/2005/8/layout/bProcess4"/>
    <dgm:cxn modelId="{B77E37E7-57EF-4DE0-AE86-2B0DABFFB9A3}" type="presParOf" srcId="{1557E2C4-16EB-4BB3-82D1-7C226632E1EE}" destId="{9755CA79-30B2-444F-980D-F9186F52988B}" srcOrd="5" destOrd="0" presId="urn:microsoft.com/office/officeart/2005/8/layout/bProcess4"/>
    <dgm:cxn modelId="{497F7A30-6946-4977-9C1B-47B55230BF70}" type="presParOf" srcId="{1557E2C4-16EB-4BB3-82D1-7C226632E1EE}" destId="{348E42D7-E4F4-4DCB-BDE5-2E6A799EC8F7}" srcOrd="6" destOrd="0" presId="urn:microsoft.com/office/officeart/2005/8/layout/bProcess4"/>
    <dgm:cxn modelId="{234F71BC-3BB5-4A16-BEDB-64E1E1796C45}" type="presParOf" srcId="{348E42D7-E4F4-4DCB-BDE5-2E6A799EC8F7}" destId="{EEB6076F-91EF-486C-A143-5C7F08644EFB}" srcOrd="0" destOrd="0" presId="urn:microsoft.com/office/officeart/2005/8/layout/bProcess4"/>
    <dgm:cxn modelId="{759816FA-C9DA-4B0B-B6CF-00035D4F01AB}" type="presParOf" srcId="{348E42D7-E4F4-4DCB-BDE5-2E6A799EC8F7}" destId="{A8FB8B63-4E1E-4DE1-A194-64767960B0CB}" srcOrd="1" destOrd="0" presId="urn:microsoft.com/office/officeart/2005/8/layout/bProcess4"/>
    <dgm:cxn modelId="{725B03C8-7135-4CD0-81BF-548C669A5A5B}" type="presParOf" srcId="{1557E2C4-16EB-4BB3-82D1-7C226632E1EE}" destId="{7CE834AC-BE9F-40A6-A400-449EEE147A24}" srcOrd="7" destOrd="0" presId="urn:microsoft.com/office/officeart/2005/8/layout/bProcess4"/>
    <dgm:cxn modelId="{38E31680-7CEF-4020-A2D4-6E1F1FCA99E2}" type="presParOf" srcId="{1557E2C4-16EB-4BB3-82D1-7C226632E1EE}" destId="{28D3A7A9-241D-425F-9F59-B0EDC96212CE}" srcOrd="8" destOrd="0" presId="urn:microsoft.com/office/officeart/2005/8/layout/bProcess4"/>
    <dgm:cxn modelId="{8F5D8172-EB5C-4ECB-9422-321F4D49AA8E}" type="presParOf" srcId="{28D3A7A9-241D-425F-9F59-B0EDC96212CE}" destId="{66E874DC-D2BA-469C-B8C8-D61D79CD0DE5}" srcOrd="0" destOrd="0" presId="urn:microsoft.com/office/officeart/2005/8/layout/bProcess4"/>
    <dgm:cxn modelId="{8864F99B-44E3-4558-9618-0593B1E5512D}" type="presParOf" srcId="{28D3A7A9-241D-425F-9F59-B0EDC96212CE}" destId="{D8F1580A-8F2D-45E8-93FB-2DF02D2E00AD}" srcOrd="1" destOrd="0" presId="urn:microsoft.com/office/officeart/2005/8/layout/bProcess4"/>
    <dgm:cxn modelId="{D8CB1070-E360-4AAD-9902-44A0543F5931}" type="presParOf" srcId="{1557E2C4-16EB-4BB3-82D1-7C226632E1EE}" destId="{8050B320-A82A-4B64-ABE6-1844797543BA}" srcOrd="9" destOrd="0" presId="urn:microsoft.com/office/officeart/2005/8/layout/bProcess4"/>
    <dgm:cxn modelId="{D2A9115E-5C1D-4BB2-9CD8-831CDB4F6E54}" type="presParOf" srcId="{1557E2C4-16EB-4BB3-82D1-7C226632E1EE}" destId="{E418F30E-9A73-4830-8F75-E234106B05A9}" srcOrd="10" destOrd="0" presId="urn:microsoft.com/office/officeart/2005/8/layout/bProcess4"/>
    <dgm:cxn modelId="{94888122-A22F-41D0-87A6-531645CC454A}" type="presParOf" srcId="{E418F30E-9A73-4830-8F75-E234106B05A9}" destId="{5540AB96-2F3A-4EC2-AF53-07A7F86A8ED2}" srcOrd="0" destOrd="0" presId="urn:microsoft.com/office/officeart/2005/8/layout/bProcess4"/>
    <dgm:cxn modelId="{A163239B-28FE-41E3-9B64-7291A99F6CA3}" type="presParOf" srcId="{E418F30E-9A73-4830-8F75-E234106B05A9}" destId="{E18D1BDD-B34D-48FE-9183-59CE67125DE0}" srcOrd="1" destOrd="0" presId="urn:microsoft.com/office/officeart/2005/8/layout/bProcess4"/>
    <dgm:cxn modelId="{6DBFF36D-A976-4A1C-A694-DD3A9FF8E14F}" type="presParOf" srcId="{1557E2C4-16EB-4BB3-82D1-7C226632E1EE}" destId="{2FEC5A32-3002-403D-93AE-F2B741D18E80}" srcOrd="11" destOrd="0" presId="urn:microsoft.com/office/officeart/2005/8/layout/bProcess4"/>
    <dgm:cxn modelId="{28ED3D52-7E94-4069-857B-0CB7D080C94A}" type="presParOf" srcId="{1557E2C4-16EB-4BB3-82D1-7C226632E1EE}" destId="{FAA092C9-680A-4D07-B2E5-285A288FD185}" srcOrd="12" destOrd="0" presId="urn:microsoft.com/office/officeart/2005/8/layout/bProcess4"/>
    <dgm:cxn modelId="{6800E2AD-B316-47FD-81F4-5A74F259C412}" type="presParOf" srcId="{FAA092C9-680A-4D07-B2E5-285A288FD185}" destId="{112E040A-FE5C-421B-BA37-66A8E01CDCE8}" srcOrd="0" destOrd="0" presId="urn:microsoft.com/office/officeart/2005/8/layout/bProcess4"/>
    <dgm:cxn modelId="{5766CB97-640B-48DE-8491-E2AFBEF79B5A}" type="presParOf" srcId="{FAA092C9-680A-4D07-B2E5-285A288FD185}" destId="{891383AA-49F8-461A-8C00-F2C6295169C1}" srcOrd="1" destOrd="0" presId="urn:microsoft.com/office/officeart/2005/8/layout/bProcess4"/>
    <dgm:cxn modelId="{0557CBF8-D204-4A52-9CC4-6873AED71844}" type="presParOf" srcId="{1557E2C4-16EB-4BB3-82D1-7C226632E1EE}" destId="{9D0836EF-C00C-458A-B939-75A94C5DE170}" srcOrd="13" destOrd="0" presId="urn:microsoft.com/office/officeart/2005/8/layout/bProcess4"/>
    <dgm:cxn modelId="{35E18131-1906-4F5F-A694-10ACA2D8542F}" type="presParOf" srcId="{1557E2C4-16EB-4BB3-82D1-7C226632E1EE}" destId="{D212668D-E78B-496B-82EC-6447404F5581}" srcOrd="14" destOrd="0" presId="urn:microsoft.com/office/officeart/2005/8/layout/bProcess4"/>
    <dgm:cxn modelId="{EE78C45D-2448-4A10-A270-10AA6B52C2B2}" type="presParOf" srcId="{D212668D-E78B-496B-82EC-6447404F5581}" destId="{17C0C131-F2D9-43AE-AA31-CF29A3A49C0E}" srcOrd="0" destOrd="0" presId="urn:microsoft.com/office/officeart/2005/8/layout/bProcess4"/>
    <dgm:cxn modelId="{5340E3EF-4D13-43B4-AC1B-DB1AB8A34234}" type="presParOf" srcId="{D212668D-E78B-496B-82EC-6447404F5581}" destId="{FFD7A353-88C9-4E89-9FA7-4B6E9720DE21}" srcOrd="1" destOrd="0" presId="urn:microsoft.com/office/officeart/2005/8/layout/bProcess4"/>
    <dgm:cxn modelId="{7D8DA038-D1B5-49BC-8364-779392B1599E}" type="presParOf" srcId="{1557E2C4-16EB-4BB3-82D1-7C226632E1EE}" destId="{65CAD25A-545B-4BAA-B287-CA24E2EAC2DD}" srcOrd="15" destOrd="0" presId="urn:microsoft.com/office/officeart/2005/8/layout/bProcess4"/>
    <dgm:cxn modelId="{ACAFDCDD-B753-4DC6-91B4-971D802525E0}" type="presParOf" srcId="{1557E2C4-16EB-4BB3-82D1-7C226632E1EE}" destId="{3FEA7DF4-7C09-4DB0-854F-B043C022271D}" srcOrd="16" destOrd="0" presId="urn:microsoft.com/office/officeart/2005/8/layout/bProcess4"/>
    <dgm:cxn modelId="{91BE59E5-4612-4BB2-BFF3-80F1FB3FDFB1}" type="presParOf" srcId="{3FEA7DF4-7C09-4DB0-854F-B043C022271D}" destId="{9CF937BF-38BF-41CB-BA4C-9820C7F1D736}" srcOrd="0" destOrd="0" presId="urn:microsoft.com/office/officeart/2005/8/layout/bProcess4"/>
    <dgm:cxn modelId="{73DC0B29-D4D5-4CCF-A578-48345CE5E507}" type="presParOf" srcId="{3FEA7DF4-7C09-4DB0-854F-B043C022271D}" destId="{54696430-32AD-4CDE-914E-C3EBB31E143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0146F-8BC7-4E90-95E3-29B250513967}">
      <dsp:nvSpPr>
        <dsp:cNvPr id="0" name=""/>
        <dsp:cNvSpPr/>
      </dsp:nvSpPr>
      <dsp:spPr>
        <a:xfrm rot="5400000">
          <a:off x="-278290" y="1080171"/>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CE0BF3-0A73-45E9-B55F-4791E8A5CBC2}">
      <dsp:nvSpPr>
        <dsp:cNvPr id="0" name=""/>
        <dsp:cNvSpPr/>
      </dsp:nvSpPr>
      <dsp:spPr>
        <a:xfrm>
          <a:off x="3065" y="284906"/>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3 – 18</a:t>
          </a:r>
        </a:p>
        <a:p>
          <a:pPr marL="0" lvl="0" indent="0" algn="ctr" defTabSz="755650">
            <a:lnSpc>
              <a:spcPct val="90000"/>
            </a:lnSpc>
            <a:spcBef>
              <a:spcPct val="0"/>
            </a:spcBef>
            <a:spcAft>
              <a:spcPct val="35000"/>
            </a:spcAft>
            <a:buNone/>
          </a:pPr>
          <a:r>
            <a:rPr lang="en-GB" sz="1700" kern="1200" dirty="0"/>
            <a:t>Pupils and Parents/Carers</a:t>
          </a:r>
        </a:p>
      </dsp:txBody>
      <dsp:txXfrm>
        <a:off x="32305" y="314146"/>
        <a:ext cx="1605418" cy="939859"/>
      </dsp:txXfrm>
    </dsp:sp>
    <dsp:sp modelId="{D6DD1AB2-0760-4818-9A4C-77136AAAACBD}">
      <dsp:nvSpPr>
        <dsp:cNvPr id="0" name=""/>
        <dsp:cNvSpPr/>
      </dsp:nvSpPr>
      <dsp:spPr>
        <a:xfrm rot="5400000">
          <a:off x="-278290" y="2328095"/>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3638B0-6BA2-4C9C-8AE1-B2EC0A3F9DA3}">
      <dsp:nvSpPr>
        <dsp:cNvPr id="0" name=""/>
        <dsp:cNvSpPr/>
      </dsp:nvSpPr>
      <dsp:spPr>
        <a:xfrm>
          <a:off x="3065" y="1532830"/>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Nursery Training</a:t>
          </a:r>
        </a:p>
      </dsp:txBody>
      <dsp:txXfrm>
        <a:off x="32305" y="1562070"/>
        <a:ext cx="1605418" cy="939859"/>
      </dsp:txXfrm>
    </dsp:sp>
    <dsp:sp modelId="{9755CA79-30B2-444F-980D-F9186F52988B}">
      <dsp:nvSpPr>
        <dsp:cNvPr id="0" name=""/>
        <dsp:cNvSpPr/>
      </dsp:nvSpPr>
      <dsp:spPr>
        <a:xfrm>
          <a:off x="345671" y="2952057"/>
          <a:ext cx="2203158"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4A49C2B-6B51-4D17-A9F4-567E4F352F63}">
      <dsp:nvSpPr>
        <dsp:cNvPr id="0" name=""/>
        <dsp:cNvSpPr/>
      </dsp:nvSpPr>
      <dsp:spPr>
        <a:xfrm>
          <a:off x="3065" y="2780754"/>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PSA Training</a:t>
          </a:r>
        </a:p>
      </dsp:txBody>
      <dsp:txXfrm>
        <a:off x="32305" y="2809994"/>
        <a:ext cx="1605418" cy="939859"/>
      </dsp:txXfrm>
    </dsp:sp>
    <dsp:sp modelId="{7CE834AC-BE9F-40A6-A400-449EEE147A24}">
      <dsp:nvSpPr>
        <dsp:cNvPr id="0" name=""/>
        <dsp:cNvSpPr/>
      </dsp:nvSpPr>
      <dsp:spPr>
        <a:xfrm rot="16200000">
          <a:off x="1934694" y="2328095"/>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8FB8B63-4E1E-4DE1-A194-64767960B0CB}">
      <dsp:nvSpPr>
        <dsp:cNvPr id="0" name=""/>
        <dsp:cNvSpPr/>
      </dsp:nvSpPr>
      <dsp:spPr>
        <a:xfrm>
          <a:off x="2216050" y="2780754"/>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Direct teaching Highland Practice Model</a:t>
          </a:r>
        </a:p>
      </dsp:txBody>
      <dsp:txXfrm>
        <a:off x="2245290" y="2809994"/>
        <a:ext cx="1605418" cy="939859"/>
      </dsp:txXfrm>
    </dsp:sp>
    <dsp:sp modelId="{8050B320-A82A-4B64-ABE6-1844797543BA}">
      <dsp:nvSpPr>
        <dsp:cNvPr id="0" name=""/>
        <dsp:cNvSpPr/>
      </dsp:nvSpPr>
      <dsp:spPr>
        <a:xfrm rot="16200000">
          <a:off x="1934694" y="1080171"/>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8F1580A-8F2D-45E8-93FB-2DF02D2E00AD}">
      <dsp:nvSpPr>
        <dsp:cNvPr id="0" name=""/>
        <dsp:cNvSpPr/>
      </dsp:nvSpPr>
      <dsp:spPr>
        <a:xfrm>
          <a:off x="2216050" y="1532830"/>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CAT sessions</a:t>
          </a:r>
        </a:p>
        <a:p>
          <a:pPr marL="0" lvl="0" indent="0" algn="ctr" defTabSz="755650">
            <a:lnSpc>
              <a:spcPct val="90000"/>
            </a:lnSpc>
            <a:spcBef>
              <a:spcPct val="0"/>
            </a:spcBef>
            <a:spcAft>
              <a:spcPct val="35000"/>
            </a:spcAft>
            <a:buNone/>
          </a:pPr>
          <a:r>
            <a:rPr lang="en-GB" sz="1700" kern="1200" dirty="0"/>
            <a:t>ITE and Probationers</a:t>
          </a:r>
        </a:p>
      </dsp:txBody>
      <dsp:txXfrm>
        <a:off x="2245290" y="1562070"/>
        <a:ext cx="1605418" cy="939859"/>
      </dsp:txXfrm>
    </dsp:sp>
    <dsp:sp modelId="{2FEC5A32-3002-403D-93AE-F2B741D18E80}">
      <dsp:nvSpPr>
        <dsp:cNvPr id="0" name=""/>
        <dsp:cNvSpPr/>
      </dsp:nvSpPr>
      <dsp:spPr>
        <a:xfrm>
          <a:off x="2558656" y="456209"/>
          <a:ext cx="2203158"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18D1BDD-B34D-48FE-9183-59CE67125DE0}">
      <dsp:nvSpPr>
        <dsp:cNvPr id="0" name=""/>
        <dsp:cNvSpPr/>
      </dsp:nvSpPr>
      <dsp:spPr>
        <a:xfrm>
          <a:off x="2216050" y="284906"/>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Profiling all pupils with EAL New Arrivals</a:t>
          </a:r>
        </a:p>
      </dsp:txBody>
      <dsp:txXfrm>
        <a:off x="2245290" y="314146"/>
        <a:ext cx="1605418" cy="939859"/>
      </dsp:txXfrm>
    </dsp:sp>
    <dsp:sp modelId="{9D0836EF-C00C-458A-B939-75A94C5DE170}">
      <dsp:nvSpPr>
        <dsp:cNvPr id="0" name=""/>
        <dsp:cNvSpPr/>
      </dsp:nvSpPr>
      <dsp:spPr>
        <a:xfrm rot="5400000">
          <a:off x="4147679" y="1080171"/>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91383AA-49F8-461A-8C00-F2C6295169C1}">
      <dsp:nvSpPr>
        <dsp:cNvPr id="0" name=""/>
        <dsp:cNvSpPr/>
      </dsp:nvSpPr>
      <dsp:spPr>
        <a:xfrm>
          <a:off x="4429035" y="284906"/>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SFL training</a:t>
          </a:r>
        </a:p>
      </dsp:txBody>
      <dsp:txXfrm>
        <a:off x="4458275" y="314146"/>
        <a:ext cx="1605418" cy="939859"/>
      </dsp:txXfrm>
    </dsp:sp>
    <dsp:sp modelId="{65CAD25A-545B-4BAA-B287-CA24E2EAC2DD}">
      <dsp:nvSpPr>
        <dsp:cNvPr id="0" name=""/>
        <dsp:cNvSpPr/>
      </dsp:nvSpPr>
      <dsp:spPr>
        <a:xfrm rot="5400000">
          <a:off x="4147679" y="2328095"/>
          <a:ext cx="1238097" cy="149750"/>
        </a:xfrm>
        <a:prstGeom prst="rect">
          <a:avLst/>
        </a:prstGeom>
        <a:gradFill rotWithShape="0">
          <a:gsLst>
            <a:gs pos="0">
              <a:schemeClr val="accent4">
                <a:tint val="60000"/>
                <a:hueOff val="0"/>
                <a:satOff val="0"/>
                <a:lumOff val="0"/>
                <a:alphaOff val="0"/>
                <a:tint val="92000"/>
                <a:satMod val="170000"/>
              </a:schemeClr>
            </a:gs>
            <a:gs pos="15000">
              <a:schemeClr val="accent4">
                <a:tint val="60000"/>
                <a:hueOff val="0"/>
                <a:satOff val="0"/>
                <a:lumOff val="0"/>
                <a:alphaOff val="0"/>
                <a:tint val="92000"/>
                <a:shade val="99000"/>
                <a:satMod val="170000"/>
              </a:schemeClr>
            </a:gs>
            <a:gs pos="62000">
              <a:schemeClr val="accent4">
                <a:tint val="60000"/>
                <a:hueOff val="0"/>
                <a:satOff val="0"/>
                <a:lumOff val="0"/>
                <a:alphaOff val="0"/>
                <a:tint val="96000"/>
                <a:shade val="80000"/>
                <a:satMod val="170000"/>
              </a:schemeClr>
            </a:gs>
            <a:gs pos="97000">
              <a:schemeClr val="accent4">
                <a:tint val="60000"/>
                <a:hueOff val="0"/>
                <a:satOff val="0"/>
                <a:lumOff val="0"/>
                <a:alphaOff val="0"/>
                <a:tint val="98000"/>
                <a:shade val="63000"/>
                <a:satMod val="170000"/>
              </a:schemeClr>
            </a:gs>
            <a:gs pos="100000">
              <a:schemeClr val="accent4">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FD7A353-88C9-4E89-9FA7-4B6E9720DE21}">
      <dsp:nvSpPr>
        <dsp:cNvPr id="0" name=""/>
        <dsp:cNvSpPr/>
      </dsp:nvSpPr>
      <dsp:spPr>
        <a:xfrm>
          <a:off x="4429035" y="1532830"/>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Multi-agency</a:t>
          </a:r>
        </a:p>
      </dsp:txBody>
      <dsp:txXfrm>
        <a:off x="4458275" y="1562070"/>
        <a:ext cx="1605418" cy="939859"/>
      </dsp:txXfrm>
    </dsp:sp>
    <dsp:sp modelId="{54696430-32AD-4CDE-914E-C3EBB31E1430}">
      <dsp:nvSpPr>
        <dsp:cNvPr id="0" name=""/>
        <dsp:cNvSpPr/>
      </dsp:nvSpPr>
      <dsp:spPr>
        <a:xfrm>
          <a:off x="4429035" y="2780754"/>
          <a:ext cx="1663898" cy="998339"/>
        </a:xfrm>
        <a:prstGeom prst="roundRect">
          <a:avLst>
            <a:gd name="adj" fmla="val 10000"/>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CfE</a:t>
          </a:r>
          <a:r>
            <a:rPr lang="en-GB" sz="1700" kern="1200" dirty="0"/>
            <a:t> ESOL NQs</a:t>
          </a:r>
        </a:p>
      </dsp:txBody>
      <dsp:txXfrm>
        <a:off x="4458275" y="2809994"/>
        <a:ext cx="1605418" cy="93985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2" y="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defRPr sz="1200">
                <a:latin typeface="Arial" charset="0"/>
              </a:defRPr>
            </a:lvl1pPr>
          </a:lstStyle>
          <a:p>
            <a:endParaRPr lang="en-GB"/>
          </a:p>
        </p:txBody>
      </p:sp>
      <p:sp>
        <p:nvSpPr>
          <p:cNvPr id="156675" name="Rectangle 3"/>
          <p:cNvSpPr>
            <a:spLocks noGrp="1" noChangeArrowheads="1"/>
          </p:cNvSpPr>
          <p:nvPr>
            <p:ph type="dt" sz="quarter" idx="1"/>
          </p:nvPr>
        </p:nvSpPr>
        <p:spPr bwMode="auto">
          <a:xfrm>
            <a:off x="3854940" y="1"/>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prstTxWarp prst="textNoShape">
              <a:avLst/>
            </a:prstTxWarp>
          </a:bodyPr>
          <a:lstStyle>
            <a:lvl1pPr algn="r">
              <a:defRPr sz="1200">
                <a:latin typeface="Arial" charset="0"/>
              </a:defRPr>
            </a:lvl1pPr>
          </a:lstStyle>
          <a:p>
            <a:fld id="{373658AF-5FD7-4E2E-B3DC-292E16B05992}" type="datetimeFigureOut">
              <a:rPr lang="en-GB"/>
              <a:pPr/>
              <a:t>29/06/2020</a:t>
            </a:fld>
            <a:endParaRPr lang="en-GB"/>
          </a:p>
        </p:txBody>
      </p:sp>
      <p:sp>
        <p:nvSpPr>
          <p:cNvPr id="156676" name="Rectangle 4"/>
          <p:cNvSpPr>
            <a:spLocks noGrp="1" noChangeArrowheads="1"/>
          </p:cNvSpPr>
          <p:nvPr>
            <p:ph type="ftr" sz="quarter" idx="2"/>
          </p:nvPr>
        </p:nvSpPr>
        <p:spPr bwMode="auto">
          <a:xfrm>
            <a:off x="2"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defRPr sz="1200">
                <a:latin typeface="Arial" charset="0"/>
              </a:defRPr>
            </a:lvl1pPr>
          </a:lstStyle>
          <a:p>
            <a:endParaRPr lang="en-GB"/>
          </a:p>
        </p:txBody>
      </p:sp>
      <p:sp>
        <p:nvSpPr>
          <p:cNvPr id="156677" name="Rectangle 5"/>
          <p:cNvSpPr>
            <a:spLocks noGrp="1" noChangeArrowheads="1"/>
          </p:cNvSpPr>
          <p:nvPr>
            <p:ph type="sldNum" sz="quarter" idx="3"/>
          </p:nvPr>
        </p:nvSpPr>
        <p:spPr bwMode="auto">
          <a:xfrm>
            <a:off x="3854940" y="9445170"/>
            <a:ext cx="2949099" cy="49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prstTxWarp prst="textNoShape">
              <a:avLst/>
            </a:prstTxWarp>
          </a:bodyPr>
          <a:lstStyle>
            <a:lvl1pPr algn="r">
              <a:defRPr sz="1200">
                <a:latin typeface="Arial" charset="0"/>
              </a:defRPr>
            </a:lvl1pPr>
          </a:lstStyle>
          <a:p>
            <a:fld id="{EEE7D67B-C735-47EA-A826-221EC7836292}" type="slidenum">
              <a:rPr lang="en-GB"/>
              <a:pPr/>
              <a:t>‹#›</a:t>
            </a:fld>
            <a:endParaRPr lang="en-GB"/>
          </a:p>
        </p:txBody>
      </p:sp>
    </p:spTree>
    <p:extLst>
      <p:ext uri="{BB962C8B-B14F-4D97-AF65-F5344CB8AC3E}">
        <p14:creationId xmlns:p14="http://schemas.microsoft.com/office/powerpoint/2010/main" val="3060603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9099" cy="497205"/>
          </a:xfrm>
          <a:prstGeom prst="rect">
            <a:avLst/>
          </a:prstGeom>
        </p:spPr>
        <p:txBody>
          <a:bodyPr vert="horz" lIns="91449" tIns="45725" rIns="91449" bIns="45725"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4940" y="1"/>
            <a:ext cx="2949099" cy="497205"/>
          </a:xfrm>
          <a:prstGeom prst="rect">
            <a:avLst/>
          </a:prstGeom>
        </p:spPr>
        <p:txBody>
          <a:bodyPr vert="horz" lIns="91449" tIns="45725" rIns="91449" bIns="45725" rtlCol="0"/>
          <a:lstStyle>
            <a:lvl1pPr algn="r" fontAlgn="auto">
              <a:spcBef>
                <a:spcPts val="0"/>
              </a:spcBef>
              <a:spcAft>
                <a:spcPts val="0"/>
              </a:spcAft>
              <a:defRPr sz="1200">
                <a:latin typeface="+mn-lt"/>
                <a:cs typeface="+mn-cs"/>
              </a:defRPr>
            </a:lvl1pPr>
          </a:lstStyle>
          <a:p>
            <a:pPr>
              <a:defRPr/>
            </a:pPr>
            <a:fld id="{461B5622-491C-47FA-AFC7-6B776A3BBC0C}" type="datetimeFigureOut">
              <a:rPr lang="en-GB"/>
              <a:pPr>
                <a:defRPr/>
              </a:pPr>
              <a:t>29/06/2020</a:t>
            </a:fld>
            <a:endParaRPr lang="en-GB"/>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449" tIns="45725" rIns="91449" bIns="45725" rtlCol="0" anchor="ctr"/>
          <a:lstStyle/>
          <a:p>
            <a:pPr lvl="0"/>
            <a:endParaRPr lang="en-GB" noProof="0"/>
          </a:p>
        </p:txBody>
      </p:sp>
      <p:sp>
        <p:nvSpPr>
          <p:cNvPr id="5" name="Notes Placeholder 4"/>
          <p:cNvSpPr>
            <a:spLocks noGrp="1"/>
          </p:cNvSpPr>
          <p:nvPr>
            <p:ph type="body" sz="quarter" idx="3"/>
          </p:nvPr>
        </p:nvSpPr>
        <p:spPr>
          <a:xfrm>
            <a:off x="680562" y="4723448"/>
            <a:ext cx="5444490" cy="4474845"/>
          </a:xfrm>
          <a:prstGeom prst="rect">
            <a:avLst/>
          </a:prstGeom>
        </p:spPr>
        <p:txBody>
          <a:bodyPr vert="horz" wrap="square" lIns="91449" tIns="45725" rIns="91449" bIns="4572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45170"/>
            <a:ext cx="2949099" cy="497205"/>
          </a:xfrm>
          <a:prstGeom prst="rect">
            <a:avLst/>
          </a:prstGeom>
        </p:spPr>
        <p:txBody>
          <a:bodyPr vert="horz" lIns="91449" tIns="45725" rIns="91449" bIns="45725"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449" tIns="45725" rIns="91449" bIns="45725" rtlCol="0" anchor="b"/>
          <a:lstStyle>
            <a:lvl1pPr algn="r" fontAlgn="auto">
              <a:spcBef>
                <a:spcPts val="0"/>
              </a:spcBef>
              <a:spcAft>
                <a:spcPts val="0"/>
              </a:spcAft>
              <a:defRPr sz="1200">
                <a:latin typeface="+mn-lt"/>
                <a:cs typeface="+mn-cs"/>
              </a:defRPr>
            </a:lvl1pPr>
          </a:lstStyle>
          <a:p>
            <a:pPr>
              <a:defRPr/>
            </a:pPr>
            <a:fld id="{4F5DD2F9-C4EE-418A-A4A7-8D49C2E7D5ED}" type="slidenum">
              <a:rPr lang="en-GB"/>
              <a:pPr>
                <a:defRPr/>
              </a:pPr>
              <a:t>‹#›</a:t>
            </a:fld>
            <a:endParaRPr lang="en-GB"/>
          </a:p>
        </p:txBody>
      </p:sp>
    </p:spTree>
    <p:extLst>
      <p:ext uri="{BB962C8B-B14F-4D97-AF65-F5344CB8AC3E}">
        <p14:creationId xmlns:p14="http://schemas.microsoft.com/office/powerpoint/2010/main" val="3746819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Arial" charset="0"/>
      </a:defRPr>
    </a:lvl1pPr>
    <a:lvl2pPr marL="457200" algn="l" rtl="0" fontAlgn="base">
      <a:spcBef>
        <a:spcPct val="30000"/>
      </a:spcBef>
      <a:spcAft>
        <a:spcPct val="0"/>
      </a:spcAft>
      <a:defRPr sz="1200" kern="1200">
        <a:solidFill>
          <a:schemeClr val="tx1"/>
        </a:solidFill>
        <a:latin typeface="+mn-lt"/>
        <a:ea typeface="+mn-ea"/>
        <a:cs typeface="Arial" charset="0"/>
      </a:defRPr>
    </a:lvl2pPr>
    <a:lvl3pPr marL="914400" algn="l" rtl="0" fontAlgn="base">
      <a:spcBef>
        <a:spcPct val="30000"/>
      </a:spcBef>
      <a:spcAft>
        <a:spcPct val="0"/>
      </a:spcAft>
      <a:defRPr sz="1200" kern="1200">
        <a:solidFill>
          <a:schemeClr val="tx1"/>
        </a:solidFill>
        <a:latin typeface="+mn-lt"/>
        <a:ea typeface="+mn-ea"/>
        <a:cs typeface="Arial" charset="0"/>
      </a:defRPr>
    </a:lvl3pPr>
    <a:lvl4pPr marL="1371600" algn="l" rtl="0" fontAlgn="base">
      <a:spcBef>
        <a:spcPct val="30000"/>
      </a:spcBef>
      <a:spcAft>
        <a:spcPct val="0"/>
      </a:spcAft>
      <a:defRPr sz="1200" kern="1200">
        <a:solidFill>
          <a:schemeClr val="tx1"/>
        </a:solidFill>
        <a:latin typeface="+mn-lt"/>
        <a:ea typeface="+mn-ea"/>
        <a:cs typeface="Arial" charset="0"/>
      </a:defRPr>
    </a:lvl4pPr>
    <a:lvl5pPr marL="1828800" algn="l" rtl="0" fontAlgn="base">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alhighland.org.uk/strategies/strategies-for-supporting-eal-pupil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alhighland.org.uk/?s=websit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and choose a language</a:t>
            </a:r>
            <a:r>
              <a:rPr lang="en-GB" baseline="0" dirty="0"/>
              <a:t> and have a go at saying hello to your partner</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1</a:t>
            </a:fld>
            <a:endParaRPr lang="en-GB" dirty="0">
              <a:solidFill>
                <a:prstClr val="black"/>
              </a:solidFill>
            </a:endParaRPr>
          </a:p>
        </p:txBody>
      </p:sp>
    </p:spTree>
    <p:extLst>
      <p:ext uri="{BB962C8B-B14F-4D97-AF65-F5344CB8AC3E}">
        <p14:creationId xmlns:p14="http://schemas.microsoft.com/office/powerpoint/2010/main" val="4139222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2384023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11</a:t>
            </a:fld>
            <a:endParaRPr lang="en-GB"/>
          </a:p>
        </p:txBody>
      </p:sp>
    </p:spTree>
    <p:extLst>
      <p:ext uri="{BB962C8B-B14F-4D97-AF65-F5344CB8AC3E}">
        <p14:creationId xmlns:p14="http://schemas.microsoft.com/office/powerpoint/2010/main" val="3469294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comment can be added. Targets are identified. </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529970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13</a:t>
            </a:fld>
            <a:endParaRPr lang="en-GB"/>
          </a:p>
        </p:txBody>
      </p:sp>
    </p:spTree>
    <p:extLst>
      <p:ext uri="{BB962C8B-B14F-4D97-AF65-F5344CB8AC3E}">
        <p14:creationId xmlns:p14="http://schemas.microsoft.com/office/powerpoint/2010/main" val="1843670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strategies </a:t>
            </a:r>
            <a:r>
              <a:rPr lang="en-GB" dirty="0" err="1"/>
              <a:t>cabn</a:t>
            </a:r>
            <a:r>
              <a:rPr lang="en-GB" dirty="0"/>
              <a:t> be found on EAL Highland at </a:t>
            </a:r>
            <a:r>
              <a:rPr lang="en-GB" dirty="0">
                <a:hlinkClick r:id="rId3"/>
              </a:rPr>
              <a:t>http://ealhighland.org.uk/strategies/strategies-for-supporting-eal-pupils/</a:t>
            </a:r>
            <a:endParaRPr lang="en-GB" dirty="0"/>
          </a:p>
          <a:p>
            <a:endParaRPr lang="en-GB" dirty="0"/>
          </a:p>
          <a:p>
            <a:r>
              <a:rPr lang="en-GB" dirty="0"/>
              <a:t>The green highlights take you to the strategies for the different stages and the different language area. So if a pupil is identified as Stage 3 at listening and talking click on the link to go to ….. See next page</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343451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highlights here will take you to resources that can give you ideas</a:t>
            </a:r>
            <a:r>
              <a:rPr lang="en-GB" baseline="0" dirty="0"/>
              <a:t> about how to implement this strategy.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149435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16</a:t>
            </a:fld>
            <a:endParaRPr lang="en-GB"/>
          </a:p>
        </p:txBody>
      </p:sp>
    </p:spTree>
    <p:extLst>
      <p:ext uri="{BB962C8B-B14F-4D97-AF65-F5344CB8AC3E}">
        <p14:creationId xmlns:p14="http://schemas.microsoft.com/office/powerpoint/2010/main" val="2351561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Blog </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17</a:t>
            </a:fld>
            <a:endParaRPr lang="en-GB"/>
          </a:p>
        </p:txBody>
      </p:sp>
    </p:spTree>
    <p:extLst>
      <p:ext uri="{BB962C8B-B14F-4D97-AF65-F5344CB8AC3E}">
        <p14:creationId xmlns:p14="http://schemas.microsoft.com/office/powerpoint/2010/main" val="2998165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blog</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18</a:t>
            </a:fld>
            <a:endParaRPr lang="en-GB"/>
          </a:p>
        </p:txBody>
      </p:sp>
    </p:spTree>
    <p:extLst>
      <p:ext uri="{BB962C8B-B14F-4D97-AF65-F5344CB8AC3E}">
        <p14:creationId xmlns:p14="http://schemas.microsoft.com/office/powerpoint/2010/main" val="112670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blog</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19</a:t>
            </a:fld>
            <a:endParaRPr lang="en-GB"/>
          </a:p>
        </p:txBody>
      </p:sp>
    </p:spTree>
    <p:extLst>
      <p:ext uri="{BB962C8B-B14F-4D97-AF65-F5344CB8AC3E}">
        <p14:creationId xmlns:p14="http://schemas.microsoft.com/office/powerpoint/2010/main" val="223999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2</a:t>
            </a:fld>
            <a:endParaRPr lang="en-GB" dirty="0">
              <a:solidFill>
                <a:prstClr val="black"/>
              </a:solidFill>
            </a:endParaRPr>
          </a:p>
        </p:txBody>
      </p:sp>
    </p:spTree>
    <p:extLst>
      <p:ext uri="{BB962C8B-B14F-4D97-AF65-F5344CB8AC3E}">
        <p14:creationId xmlns:p14="http://schemas.microsoft.com/office/powerpoint/2010/main" val="391951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20</a:t>
            </a:fld>
            <a:endParaRPr lang="en-GB"/>
          </a:p>
        </p:txBody>
      </p:sp>
    </p:spTree>
    <p:extLst>
      <p:ext uri="{BB962C8B-B14F-4D97-AF65-F5344CB8AC3E}">
        <p14:creationId xmlns:p14="http://schemas.microsoft.com/office/powerpoint/2010/main" val="3574630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 – looks as if they progress steadily</a:t>
            </a:r>
            <a:r>
              <a:rPr lang="en-GB" baseline="0" dirty="0"/>
              <a:t> ….not always the case but it does show upward progress.</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21</a:t>
            </a:fld>
            <a:endParaRPr lang="en-GB"/>
          </a:p>
        </p:txBody>
      </p:sp>
    </p:spTree>
    <p:extLst>
      <p:ext uri="{BB962C8B-B14F-4D97-AF65-F5344CB8AC3E}">
        <p14:creationId xmlns:p14="http://schemas.microsoft.com/office/powerpoint/2010/main" val="2384023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Feedback on level and possible targets</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22</a:t>
            </a:fld>
            <a:endParaRPr lang="en-GB"/>
          </a:p>
        </p:txBody>
      </p:sp>
    </p:spTree>
    <p:extLst>
      <p:ext uri="{BB962C8B-B14F-4D97-AF65-F5344CB8AC3E}">
        <p14:creationId xmlns:p14="http://schemas.microsoft.com/office/powerpoint/2010/main" val="1826639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23</a:t>
            </a:fld>
            <a:endParaRPr lang="en-GB"/>
          </a:p>
        </p:txBody>
      </p:sp>
    </p:spTree>
    <p:extLst>
      <p:ext uri="{BB962C8B-B14F-4D97-AF65-F5344CB8AC3E}">
        <p14:creationId xmlns:p14="http://schemas.microsoft.com/office/powerpoint/2010/main" val="2706669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24</a:t>
            </a:fld>
            <a:endParaRPr lang="en-GB"/>
          </a:p>
        </p:txBody>
      </p:sp>
    </p:spTree>
    <p:extLst>
      <p:ext uri="{BB962C8B-B14F-4D97-AF65-F5344CB8AC3E}">
        <p14:creationId xmlns:p14="http://schemas.microsoft.com/office/powerpoint/2010/main" val="3348058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ICT tools are being increasingly utilised and in the course there will be the following but do explore for yourselves. </a:t>
            </a:r>
          </a:p>
          <a:p>
            <a:r>
              <a:rPr lang="en-GB" dirty="0"/>
              <a:t>Demonstrate how to use google translate app </a:t>
            </a:r>
            <a:r>
              <a:rPr lang="en-GB" dirty="0" err="1"/>
              <a:t>eg</a:t>
            </a:r>
            <a:r>
              <a:rPr lang="en-GB" dirty="0"/>
              <a:t>.</a:t>
            </a:r>
            <a:r>
              <a:rPr lang="en-GB" baseline="0" dirty="0"/>
              <a:t> copy and paste or microphone or written</a:t>
            </a:r>
            <a:endParaRPr lang="en-GB" dirty="0"/>
          </a:p>
          <a:p>
            <a:r>
              <a:rPr lang="en-GB" dirty="0"/>
              <a:t>Demonstrate how to set</a:t>
            </a:r>
            <a:r>
              <a:rPr lang="en-GB" baseline="0" dirty="0"/>
              <a:t> up the extension to the pupils first language and the pop up option.  </a:t>
            </a:r>
          </a:p>
          <a:p>
            <a:r>
              <a:rPr lang="en-GB" dirty="0"/>
              <a:t>G</a:t>
            </a:r>
            <a:r>
              <a:rPr lang="en-GB" baseline="0" dirty="0"/>
              <a:t>oogle docs </a:t>
            </a:r>
            <a:r>
              <a:rPr lang="en-GB" baseline="0" dirty="0" err="1"/>
              <a:t>eg</a:t>
            </a:r>
            <a:r>
              <a:rPr lang="en-GB" baseline="0" dirty="0"/>
              <a:t>. add ons Translate or  Translate +</a:t>
            </a:r>
          </a:p>
          <a:p>
            <a:r>
              <a:rPr lang="en-GB" baseline="0" dirty="0"/>
              <a:t>Many readers available (just some examples) Demo reader in Google Docs?</a:t>
            </a:r>
          </a:p>
          <a:p>
            <a:r>
              <a:rPr lang="en-GB" baseline="0" dirty="0"/>
              <a:t> Read and write for google is free for teachers but a subscription is needed for the school (after a free trial) Some schools have bought it… It translates, reads, predictive text, dictionary, screens etc. not perfect but good features</a:t>
            </a:r>
          </a:p>
          <a:p>
            <a:endParaRPr lang="en-GB" dirty="0"/>
          </a:p>
          <a:p>
            <a:r>
              <a:rPr lang="en-GB" baseline="0" dirty="0"/>
              <a:t>Also a Reader function on the Google</a:t>
            </a:r>
            <a:r>
              <a:rPr lang="en-GB" dirty="0"/>
              <a:t> translate extension for words/sentences only! </a:t>
            </a:r>
            <a:endParaRPr lang="en-GB" baseline="0" dirty="0"/>
          </a:p>
          <a:p>
            <a:endParaRPr lang="en-GB" dirty="0"/>
          </a:p>
          <a:p>
            <a:r>
              <a:rPr lang="en-GB" dirty="0"/>
              <a:t>Switching Language: is set up differently on PC and Chrome Book. In settings under Keyboard input.  </a:t>
            </a:r>
          </a:p>
          <a:p>
            <a:r>
              <a:rPr lang="en-GB" dirty="0"/>
              <a:t>There is also a list of useful EAL websites at </a:t>
            </a:r>
            <a:r>
              <a:rPr lang="en-GB" dirty="0">
                <a:hlinkClick r:id="rId3"/>
              </a:rPr>
              <a:t>http://ealhighland.org.uk/?s=websites</a:t>
            </a:r>
            <a:endParaRPr lang="en-GB" dirty="0"/>
          </a:p>
          <a:p>
            <a:r>
              <a:rPr lang="en-GB" b="1" dirty="0"/>
              <a:t>Accessibility</a:t>
            </a:r>
            <a:r>
              <a:rPr lang="en-GB" dirty="0"/>
              <a:t> on Chromebooks:</a:t>
            </a:r>
          </a:p>
          <a:p>
            <a:r>
              <a:rPr lang="en-GB" dirty="0"/>
              <a:t>Text to speech: enable text to speak </a:t>
            </a:r>
            <a:r>
              <a:rPr lang="en-GB"/>
              <a:t>in accessibility </a:t>
            </a:r>
            <a:r>
              <a:rPr lang="en-GB" dirty="0"/>
              <a:t>settings , icon next to sign out button. </a:t>
            </a:r>
          </a:p>
          <a:p>
            <a:r>
              <a:rPr lang="en-GB" dirty="0"/>
              <a:t>On screen keyboard (for different scripts)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25</a:t>
            </a:fld>
            <a:endParaRPr lang="en-GB"/>
          </a:p>
        </p:txBody>
      </p:sp>
    </p:spTree>
    <p:extLst>
      <p:ext uri="{BB962C8B-B14F-4D97-AF65-F5344CB8AC3E}">
        <p14:creationId xmlns:p14="http://schemas.microsoft.com/office/powerpoint/2010/main" val="780343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a:t>
            </a:r>
            <a:r>
              <a:rPr lang="en-GB" baseline="0" dirty="0"/>
              <a:t> Level are you on for Spanish?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26</a:t>
            </a:fld>
            <a:endParaRPr lang="en-GB"/>
          </a:p>
        </p:txBody>
      </p:sp>
    </p:spTree>
    <p:extLst>
      <p:ext uri="{BB962C8B-B14F-4D97-AF65-F5344CB8AC3E}">
        <p14:creationId xmlns:p14="http://schemas.microsoft.com/office/powerpoint/2010/main" val="2384023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27</a:t>
            </a:fld>
            <a:endParaRPr lang="en-GB"/>
          </a:p>
        </p:txBody>
      </p:sp>
    </p:spTree>
    <p:extLst>
      <p:ext uri="{BB962C8B-B14F-4D97-AF65-F5344CB8AC3E}">
        <p14:creationId xmlns:p14="http://schemas.microsoft.com/office/powerpoint/2010/main" val="3414353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28</a:t>
            </a:fld>
            <a:endParaRPr lang="en-GB"/>
          </a:p>
        </p:txBody>
      </p:sp>
    </p:spTree>
    <p:extLst>
      <p:ext uri="{BB962C8B-B14F-4D97-AF65-F5344CB8AC3E}">
        <p14:creationId xmlns:p14="http://schemas.microsoft.com/office/powerpoint/2010/main" val="1859639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29</a:t>
            </a:fld>
            <a:endParaRPr lang="en-GB"/>
          </a:p>
        </p:txBody>
      </p:sp>
    </p:spTree>
    <p:extLst>
      <p:ext uri="{BB962C8B-B14F-4D97-AF65-F5344CB8AC3E}">
        <p14:creationId xmlns:p14="http://schemas.microsoft.com/office/powerpoint/2010/main" val="3448653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3</a:t>
            </a:fld>
            <a:endParaRPr lang="en-GB" dirty="0">
              <a:solidFill>
                <a:prstClr val="black"/>
              </a:solidFill>
            </a:endParaRPr>
          </a:p>
        </p:txBody>
      </p:sp>
    </p:spTree>
    <p:extLst>
      <p:ext uri="{BB962C8B-B14F-4D97-AF65-F5344CB8AC3E}">
        <p14:creationId xmlns:p14="http://schemas.microsoft.com/office/powerpoint/2010/main" val="4250540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30</a:t>
            </a:fld>
            <a:endParaRPr lang="en-GB"/>
          </a:p>
        </p:txBody>
      </p:sp>
    </p:spTree>
    <p:extLst>
      <p:ext uri="{BB962C8B-B14F-4D97-AF65-F5344CB8AC3E}">
        <p14:creationId xmlns:p14="http://schemas.microsoft.com/office/powerpoint/2010/main" val="1362690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Larger groups: </a:t>
            </a:r>
          </a:p>
          <a:p>
            <a:r>
              <a:rPr lang="en-GB" dirty="0"/>
              <a:t>For 7 groups: Read the statement and then ask group 1 to take</a:t>
            </a:r>
            <a:r>
              <a:rPr lang="en-GB" baseline="0" dirty="0"/>
              <a:t> bullet point 1 and 2, group 2 to take 2 and 3 </a:t>
            </a:r>
            <a:r>
              <a:rPr lang="en-GB" baseline="0" dirty="0" err="1"/>
              <a:t>etc</a:t>
            </a:r>
            <a:r>
              <a:rPr lang="en-GB" baseline="0" dirty="0"/>
              <a:t> etc. Discuss things you could do to encourage participation in the activity. Then after some discussion time number of people from one to seven and ask them to regroup with all ones, twos etc. Then each group should have member of different group and cover all the points. Discuss how you would approach each activity. Share good ideas in the plenary.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31</a:t>
            </a:fld>
            <a:endParaRPr lang="en-GB"/>
          </a:p>
        </p:txBody>
      </p:sp>
    </p:spTree>
    <p:extLst>
      <p:ext uri="{BB962C8B-B14F-4D97-AF65-F5344CB8AC3E}">
        <p14:creationId xmlns:p14="http://schemas.microsoft.com/office/powerpoint/2010/main" val="37897520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1.15pm – 2.30pm</a:t>
            </a:r>
          </a:p>
          <a:p>
            <a:r>
              <a:rPr lang="en-GB" dirty="0"/>
              <a:t>2.35pm – 3.50pm</a:t>
            </a:r>
          </a:p>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32</a:t>
            </a:fld>
            <a:endParaRPr lang="en-GB"/>
          </a:p>
        </p:txBody>
      </p:sp>
    </p:spTree>
    <p:extLst>
      <p:ext uri="{BB962C8B-B14F-4D97-AF65-F5344CB8AC3E}">
        <p14:creationId xmlns:p14="http://schemas.microsoft.com/office/powerpoint/2010/main" val="4206555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things other than glossaries can help?</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33</a:t>
            </a:fld>
            <a:endParaRPr lang="en-GB"/>
          </a:p>
        </p:txBody>
      </p:sp>
    </p:spTree>
    <p:extLst>
      <p:ext uri="{BB962C8B-B14F-4D97-AF65-F5344CB8AC3E}">
        <p14:creationId xmlns:p14="http://schemas.microsoft.com/office/powerpoint/2010/main" val="3414426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34</a:t>
            </a:fld>
            <a:endParaRPr lang="en-GB"/>
          </a:p>
        </p:txBody>
      </p:sp>
    </p:spTree>
    <p:extLst>
      <p:ext uri="{BB962C8B-B14F-4D97-AF65-F5344CB8AC3E}">
        <p14:creationId xmlns:p14="http://schemas.microsoft.com/office/powerpoint/2010/main" val="2875306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35</a:t>
            </a:fld>
            <a:endParaRPr lang="en-GB"/>
          </a:p>
        </p:txBody>
      </p:sp>
    </p:spTree>
    <p:extLst>
      <p:ext uri="{BB962C8B-B14F-4D97-AF65-F5344CB8AC3E}">
        <p14:creationId xmlns:p14="http://schemas.microsoft.com/office/powerpoint/2010/main" val="1628521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solid understanding of language – what it</a:t>
            </a:r>
            <a:r>
              <a:rPr lang="en-GB" baseline="0" dirty="0"/>
              <a:t> is for, when it is used, different aspects of communication </a:t>
            </a:r>
            <a:r>
              <a:rPr lang="en-GB" baseline="0" dirty="0" err="1"/>
              <a:t>etc</a:t>
            </a:r>
            <a:r>
              <a:rPr lang="en-GB" baseline="0" dirty="0"/>
              <a:t> </a:t>
            </a:r>
            <a:r>
              <a:rPr lang="en-GB" baseline="0" dirty="0" err="1"/>
              <a:t>etc</a:t>
            </a:r>
            <a:r>
              <a:rPr lang="en-GB" baseline="0" dirty="0"/>
              <a:t> (things that Word Up provides) then language (the words, vocabulary and structure) can be built on top of this. If the base is solid, the building is stronger and easier to put up!</a:t>
            </a:r>
            <a:endParaRPr lang="en-GB" dirty="0"/>
          </a:p>
        </p:txBody>
      </p:sp>
      <p:sp>
        <p:nvSpPr>
          <p:cNvPr id="4" name="Slide Number Placeholder 3"/>
          <p:cNvSpPr>
            <a:spLocks noGrp="1"/>
          </p:cNvSpPr>
          <p:nvPr>
            <p:ph type="sldNum" sz="quarter" idx="10"/>
          </p:nvPr>
        </p:nvSpPr>
        <p:spPr/>
        <p:txBody>
          <a:bodyPr/>
          <a:lstStyle/>
          <a:p>
            <a:fld id="{26D329E3-9BC1-4A2A-80B0-1BA7BA15FAC6}"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419906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access to the curriculum cannot</a:t>
            </a:r>
            <a:r>
              <a:rPr lang="en-GB" baseline="0" dirty="0"/>
              <a:t> be achieved simply with BICS. CALP needs to be taught to pupils to enable them to fully access the curriculum.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37</a:t>
            </a:fld>
            <a:endParaRPr lang="en-GB"/>
          </a:p>
        </p:txBody>
      </p:sp>
    </p:spTree>
    <p:extLst>
      <p:ext uri="{BB962C8B-B14F-4D97-AF65-F5344CB8AC3E}">
        <p14:creationId xmlns:p14="http://schemas.microsoft.com/office/powerpoint/2010/main" val="3674367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new to English pupils easy to ensure context concrete and challenge reduced but we should be trying to ensure that there is always a high cognitive challenge even if the context is concrete. More abstract context provides further opportunities to really develop complex language.</a:t>
            </a:r>
          </a:p>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38</a:t>
            </a:fld>
            <a:endParaRPr lang="en-GB"/>
          </a:p>
        </p:txBody>
      </p:sp>
    </p:spTree>
    <p:extLst>
      <p:ext uri="{BB962C8B-B14F-4D97-AF65-F5344CB8AC3E}">
        <p14:creationId xmlns:p14="http://schemas.microsoft.com/office/powerpoint/2010/main" val="3208357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BICS often placed firmly in Tier 1 language. Subject</a:t>
            </a:r>
            <a:r>
              <a:rPr lang="en-GB" baseline="0" dirty="0"/>
              <a:t> specific language </a:t>
            </a:r>
            <a:r>
              <a:rPr lang="en-GB" baseline="0" dirty="0" err="1"/>
              <a:t>eg</a:t>
            </a:r>
            <a:r>
              <a:rPr lang="en-GB" baseline="0" dirty="0"/>
              <a:t> geographical terms are often in Tier 3 and so taught in classrooms. Where EAL pupils can find difficulties is in Tier 2 words which are essential for good academic progress but not necessarily taught and yet don’t come up in everyday conversations. Examples would include words such as </a:t>
            </a:r>
            <a:r>
              <a:rPr lang="en-GB" i="1" dirty="0"/>
              <a:t>justify, explain, expand, predict, summarize, maintain </a:t>
            </a:r>
            <a:r>
              <a:rPr lang="en-GB" i="1" dirty="0" err="1"/>
              <a:t>etc</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39</a:t>
            </a:fld>
            <a:endParaRPr lang="en-GB"/>
          </a:p>
        </p:txBody>
      </p:sp>
    </p:spTree>
    <p:extLst>
      <p:ext uri="{BB962C8B-B14F-4D97-AF65-F5344CB8AC3E}">
        <p14:creationId xmlns:p14="http://schemas.microsoft.com/office/powerpoint/2010/main" val="170089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14/15:</a:t>
            </a:r>
            <a:r>
              <a:rPr lang="en-GB" baseline="0" dirty="0"/>
              <a:t> </a:t>
            </a:r>
            <a:r>
              <a:rPr lang="en-GB" dirty="0"/>
              <a:t>112 trainings,</a:t>
            </a:r>
            <a:r>
              <a:rPr lang="en-GB" baseline="0" dirty="0"/>
              <a:t> working in 96 schools and 18 partnership nurseries. Direct teaching / Teddy Talk/Big Bear Banter: 240 pupils 2 H ESOL and 1 Nat 5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a:t>
            </a:fld>
            <a:endParaRPr lang="en-GB"/>
          </a:p>
        </p:txBody>
      </p:sp>
    </p:spTree>
    <p:extLst>
      <p:ext uri="{BB962C8B-B14F-4D97-AF65-F5344CB8AC3E}">
        <p14:creationId xmlns:p14="http://schemas.microsoft.com/office/powerpoint/2010/main" val="293152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table shows how development of L1 at home can really benefit cognition. Encourage L1 in school showing how much you value it, parents nights and relationship and understanding of this with</a:t>
            </a:r>
            <a:r>
              <a:rPr lang="en-GB" baseline="0" dirty="0"/>
              <a:t> parents and carers. </a:t>
            </a:r>
            <a:endParaRPr lang="en-GB" dirty="0"/>
          </a:p>
        </p:txBody>
      </p:sp>
      <p:sp>
        <p:nvSpPr>
          <p:cNvPr id="4" name="Slide Number Placeholder 3"/>
          <p:cNvSpPr>
            <a:spLocks noGrp="1"/>
          </p:cNvSpPr>
          <p:nvPr>
            <p:ph type="sldNum" sz="quarter" idx="10"/>
          </p:nvPr>
        </p:nvSpPr>
        <p:spPr/>
        <p:txBody>
          <a:bodyPr/>
          <a:lstStyle/>
          <a:p>
            <a:fld id="{26D329E3-9BC1-4A2A-80B0-1BA7BA15FAC6}" type="slidenum">
              <a:rPr lang="en-GB" smtClean="0"/>
              <a:t>40</a:t>
            </a:fld>
            <a:endParaRPr lang="en-GB"/>
          </a:p>
        </p:txBody>
      </p:sp>
    </p:spTree>
    <p:extLst>
      <p:ext uri="{BB962C8B-B14F-4D97-AF65-F5344CB8AC3E}">
        <p14:creationId xmlns:p14="http://schemas.microsoft.com/office/powerpoint/2010/main" val="17019428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41</a:t>
            </a:fld>
            <a:endParaRPr lang="en-GB"/>
          </a:p>
        </p:txBody>
      </p:sp>
    </p:spTree>
    <p:extLst>
      <p:ext uri="{BB962C8B-B14F-4D97-AF65-F5344CB8AC3E}">
        <p14:creationId xmlns:p14="http://schemas.microsoft.com/office/powerpoint/2010/main" val="1048517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42</a:t>
            </a:fld>
            <a:endParaRPr lang="en-GB"/>
          </a:p>
        </p:txBody>
      </p:sp>
    </p:spTree>
    <p:extLst>
      <p:ext uri="{BB962C8B-B14F-4D97-AF65-F5344CB8AC3E}">
        <p14:creationId xmlns:p14="http://schemas.microsoft.com/office/powerpoint/2010/main" val="3605514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43</a:t>
            </a:fld>
            <a:endParaRPr lang="en-GB"/>
          </a:p>
        </p:txBody>
      </p:sp>
    </p:spTree>
    <p:extLst>
      <p:ext uri="{BB962C8B-B14F-4D97-AF65-F5344CB8AC3E}">
        <p14:creationId xmlns:p14="http://schemas.microsoft.com/office/powerpoint/2010/main" val="28090496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44</a:t>
            </a:fld>
            <a:endParaRPr lang="en-GB"/>
          </a:p>
        </p:txBody>
      </p:sp>
    </p:spTree>
    <p:extLst>
      <p:ext uri="{BB962C8B-B14F-4D97-AF65-F5344CB8AC3E}">
        <p14:creationId xmlns:p14="http://schemas.microsoft.com/office/powerpoint/2010/main" val="1930264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http://mhpss.net/?get=250/Culture_mental-health_Syrians-FINAL1.pdf</a:t>
            </a:r>
          </a:p>
        </p:txBody>
      </p:sp>
      <p:sp>
        <p:nvSpPr>
          <p:cNvPr id="4" name="Slide Number Placeholder 3"/>
          <p:cNvSpPr>
            <a:spLocks noGrp="1"/>
          </p:cNvSpPr>
          <p:nvPr>
            <p:ph type="sldNum" sz="quarter" idx="10"/>
          </p:nvPr>
        </p:nvSpPr>
        <p:spPr/>
        <p:txBody>
          <a:bodyPr/>
          <a:lstStyle/>
          <a:p>
            <a:fld id="{30E2C431-7DB8-4845-BA95-78642BBFFADC}"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4050920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46</a:t>
            </a:fld>
            <a:endParaRPr lang="en-GB"/>
          </a:p>
        </p:txBody>
      </p:sp>
    </p:spTree>
    <p:extLst>
      <p:ext uri="{BB962C8B-B14F-4D97-AF65-F5344CB8AC3E}">
        <p14:creationId xmlns:p14="http://schemas.microsoft.com/office/powerpoint/2010/main" val="1161829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47</a:t>
            </a:fld>
            <a:endParaRPr lang="en-GB"/>
          </a:p>
        </p:txBody>
      </p:sp>
    </p:spTree>
    <p:extLst>
      <p:ext uri="{BB962C8B-B14F-4D97-AF65-F5344CB8AC3E}">
        <p14:creationId xmlns:p14="http://schemas.microsoft.com/office/powerpoint/2010/main" val="4162445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48</a:t>
            </a:fld>
            <a:endParaRPr lang="en-GB"/>
          </a:p>
        </p:txBody>
      </p:sp>
    </p:spTree>
    <p:extLst>
      <p:ext uri="{BB962C8B-B14F-4D97-AF65-F5344CB8AC3E}">
        <p14:creationId xmlns:p14="http://schemas.microsoft.com/office/powerpoint/2010/main" val="9420423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49</a:t>
            </a:fld>
            <a:endParaRPr lang="en-GB"/>
          </a:p>
        </p:txBody>
      </p:sp>
    </p:spTree>
    <p:extLst>
      <p:ext uri="{BB962C8B-B14F-4D97-AF65-F5344CB8AC3E}">
        <p14:creationId xmlns:p14="http://schemas.microsoft.com/office/powerpoint/2010/main" val="586568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Fiona – what is bilingualism…… regardless of level or proficiency …… </a:t>
            </a:r>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5</a:t>
            </a:fld>
            <a:endParaRPr lang="en-GB" dirty="0">
              <a:solidFill>
                <a:prstClr val="black"/>
              </a:solidFill>
            </a:endParaRPr>
          </a:p>
        </p:txBody>
      </p:sp>
    </p:spTree>
    <p:extLst>
      <p:ext uri="{BB962C8B-B14F-4D97-AF65-F5344CB8AC3E}">
        <p14:creationId xmlns:p14="http://schemas.microsoft.com/office/powerpoint/2010/main" val="425089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To complete all levels and access cultural references and idiomatic speech and therefore fully access the curriculum.</a:t>
            </a:r>
          </a:p>
          <a:p>
            <a:r>
              <a:rPr lang="en-GB" dirty="0"/>
              <a:t>2. ‘As much as’ but can be quicker, dependent on how rich the language environment is and the individual. </a:t>
            </a:r>
          </a:p>
          <a:p>
            <a:r>
              <a:rPr lang="en-GB" dirty="0"/>
              <a:t>3. ‘Promote’ EIS leaflet good to show what educators can do to </a:t>
            </a:r>
            <a:r>
              <a:rPr lang="en-GB" dirty="0" err="1"/>
              <a:t>fulfill</a:t>
            </a:r>
            <a:r>
              <a:rPr lang="en-GB" dirty="0"/>
              <a:t> this.</a:t>
            </a:r>
          </a:p>
          <a:p>
            <a:r>
              <a:rPr lang="en-GB" dirty="0"/>
              <a:t>4. Yes, Cummins iceberg model (see later)</a:t>
            </a:r>
          </a:p>
          <a:p>
            <a:r>
              <a:rPr lang="en-GB" dirty="0"/>
              <a:t>5. Research shows that Ethnic Minority parents want to be involved but find the barriers to involvement difficult</a:t>
            </a:r>
            <a:r>
              <a:rPr lang="en-GB" baseline="0" dirty="0"/>
              <a:t> to overcome. EAL environment document can help schools develop into more welcoming environments. This is particularly the case for fathers.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199410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23" indent="-228623">
              <a:buAutoNum type="arabicPeriod"/>
            </a:pPr>
            <a:r>
              <a:rPr lang="en-GB" baseline="0" dirty="0"/>
              <a:t>False, most people have more than one language. UK is unusual in this respect. In Europe most people have 2 or 3 languages and in India this can be as many as 5 or 6 languages. </a:t>
            </a:r>
          </a:p>
          <a:p>
            <a:pPr marL="228623" indent="-228623">
              <a:buAutoNum type="arabicPeriod"/>
            </a:pPr>
            <a:r>
              <a:rPr lang="en-GB" baseline="0" dirty="0"/>
              <a:t>Being fluent in 2 or more languages usually means that the person has a good language understanding and helping them to learn English. See Cummins Iceberg theory later. Can also be important for families to use their mother tongues to be able to communicate effectively, particularly emotional communication – even if parents speak different languages. </a:t>
            </a:r>
          </a:p>
          <a:p>
            <a:pPr marL="228623" indent="-228623">
              <a:buAutoNum type="arabicPeriod"/>
            </a:pPr>
            <a:r>
              <a:rPr lang="en-GB" dirty="0"/>
              <a:t>False because</a:t>
            </a:r>
            <a:r>
              <a:rPr lang="en-GB" baseline="0" dirty="0"/>
              <a:t> it can be that the level of English is poor and so the English habits that children pick up and learn are incorrect and can be difficult to alter. Also if parents are speaking L2 (second language) are not always able to express accurate emotions and emotional literacy of the children affected. </a:t>
            </a:r>
          </a:p>
          <a:p>
            <a:pPr marL="228623" indent="-228623">
              <a:buAutoNum type="arabicPeriod"/>
            </a:pPr>
            <a:r>
              <a:rPr lang="en-GB" baseline="0" dirty="0"/>
              <a:t>False because of the silent period (see sheet) but always keep an eye out for anomalies in profiles </a:t>
            </a:r>
            <a:r>
              <a:rPr lang="en-GB" baseline="0" dirty="0" err="1"/>
              <a:t>etc</a:t>
            </a:r>
            <a:r>
              <a:rPr lang="en-GB" baseline="0" dirty="0"/>
              <a:t> to identify other needs that may be present.</a:t>
            </a:r>
          </a:p>
          <a:p>
            <a:pPr marL="228623" indent="-228623">
              <a:buAutoNum type="arabicPeriod"/>
            </a:pPr>
            <a:r>
              <a:rPr lang="en-GB" baseline="0" dirty="0"/>
              <a:t>False because pupils need to be challenged (see Cummins diagram later in the presentation)</a:t>
            </a:r>
          </a:p>
          <a:p>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313550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8</a:t>
            </a:fld>
            <a:endParaRPr lang="en-GB"/>
          </a:p>
        </p:txBody>
      </p:sp>
    </p:spTree>
    <p:extLst>
      <p:ext uri="{BB962C8B-B14F-4D97-AF65-F5344CB8AC3E}">
        <p14:creationId xmlns:p14="http://schemas.microsoft.com/office/powerpoint/2010/main" val="313102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Warm</a:t>
            </a:r>
            <a:r>
              <a:rPr lang="en-GB" baseline="0" dirty="0"/>
              <a:t> up questions: discuss with your group, feedback from </a:t>
            </a:r>
            <a:r>
              <a:rPr lang="en-GB" baseline="0"/>
              <a:t>the room. </a:t>
            </a:r>
            <a:endParaRPr lang="en-GB" dirty="0"/>
          </a:p>
        </p:txBody>
      </p:sp>
      <p:sp>
        <p:nvSpPr>
          <p:cNvPr id="4" name="Slide Number Placeholder 3"/>
          <p:cNvSpPr>
            <a:spLocks noGrp="1"/>
          </p:cNvSpPr>
          <p:nvPr>
            <p:ph type="sldNum" sz="quarter" idx="10"/>
          </p:nvPr>
        </p:nvSpPr>
        <p:spPr/>
        <p:txBody>
          <a:bodyPr/>
          <a:lstStyle/>
          <a:p>
            <a:pPr>
              <a:defRPr/>
            </a:pPr>
            <a:fld id="{4F5DD2F9-C4EE-418A-A4A7-8D49C2E7D5ED}" type="slidenum">
              <a:rPr lang="en-GB" smtClean="0"/>
              <a:pPr>
                <a:defRPr/>
              </a:pPr>
              <a:t>9</a:t>
            </a:fld>
            <a:endParaRPr lang="en-GB"/>
          </a:p>
        </p:txBody>
      </p:sp>
    </p:spTree>
    <p:extLst>
      <p:ext uri="{BB962C8B-B14F-4D97-AF65-F5344CB8AC3E}">
        <p14:creationId xmlns:p14="http://schemas.microsoft.com/office/powerpoint/2010/main" val="566054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B9653C7B-0924-4563-9E14-DA691D3A121C}" type="datetimeFigureOut">
              <a:rPr lang="en-GB" smtClean="0">
                <a:solidFill>
                  <a:srgbClr val="465E9C"/>
                </a:solidFill>
              </a:rPr>
              <a:pPr>
                <a:defRPr/>
              </a:pPr>
              <a:t>29/06/2020</a:t>
            </a:fld>
            <a:endParaRPr lang="en-GB">
              <a:solidFill>
                <a:srgbClr val="465E9C"/>
              </a:solidFill>
            </a:endParaRPr>
          </a:p>
        </p:txBody>
      </p:sp>
      <p:sp>
        <p:nvSpPr>
          <p:cNvPr id="20" name="Footer Placeholder 19"/>
          <p:cNvSpPr>
            <a:spLocks noGrp="1"/>
          </p:cNvSpPr>
          <p:nvPr>
            <p:ph type="ftr" sz="quarter" idx="11"/>
          </p:nvPr>
        </p:nvSpPr>
        <p:spPr/>
        <p:txBody>
          <a:bodyPr/>
          <a:lstStyle/>
          <a:p>
            <a:pPr>
              <a:defRPr/>
            </a:pPr>
            <a:endParaRPr lang="en-GB">
              <a:solidFill>
                <a:srgbClr val="465E9C"/>
              </a:solidFill>
            </a:endParaRPr>
          </a:p>
        </p:txBody>
      </p:sp>
      <p:sp>
        <p:nvSpPr>
          <p:cNvPr id="10" name="Slide Number Placeholder 9"/>
          <p:cNvSpPr>
            <a:spLocks noGrp="1"/>
          </p:cNvSpPr>
          <p:nvPr>
            <p:ph type="sldNum" sz="quarter" idx="12"/>
          </p:nvPr>
        </p:nvSpPr>
        <p:spPr/>
        <p:txBody>
          <a:bodyPr/>
          <a:lstStyle/>
          <a:p>
            <a:pPr>
              <a:defRPr/>
            </a:pPr>
            <a:fld id="{367634FE-DEF9-417C-B2EC-1ED4581DE77A}" type="slidenum">
              <a:rPr lang="en-GB" smtClean="0">
                <a:solidFill>
                  <a:srgbClr val="465E9C"/>
                </a:solidFill>
              </a:rPr>
              <a:pPr>
                <a:defRPr/>
              </a:pPr>
              <a:t>‹#›</a:t>
            </a:fld>
            <a:endParaRPr lang="en-GB">
              <a:solidFill>
                <a:srgbClr val="465E9C"/>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125733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B2DE5A2-0425-4FCB-8E57-750093D93A8F}" type="datetimeFigureOut">
              <a:rPr lang="en-GB" smtClean="0">
                <a:solidFill>
                  <a:srgbClr val="465E9C"/>
                </a:solidFill>
              </a:rPr>
              <a:pPr>
                <a:defRPr/>
              </a:pPr>
              <a:t>29/06/2020</a:t>
            </a:fld>
            <a:endParaRPr lang="en-GB">
              <a:solidFill>
                <a:srgbClr val="465E9C"/>
              </a:solidFill>
            </a:endParaRPr>
          </a:p>
        </p:txBody>
      </p:sp>
      <p:sp>
        <p:nvSpPr>
          <p:cNvPr id="5" name="Footer Placeholder 4"/>
          <p:cNvSpPr>
            <a:spLocks noGrp="1"/>
          </p:cNvSpPr>
          <p:nvPr>
            <p:ph type="ftr" sz="quarter" idx="11"/>
          </p:nvPr>
        </p:nvSpPr>
        <p:spPr/>
        <p:txBody>
          <a:bodyPr/>
          <a:lstStyle/>
          <a:p>
            <a:pPr>
              <a:defRPr/>
            </a:pPr>
            <a:endParaRPr lang="en-GB">
              <a:solidFill>
                <a:srgbClr val="465E9C"/>
              </a:solidFill>
            </a:endParaRPr>
          </a:p>
        </p:txBody>
      </p:sp>
      <p:sp>
        <p:nvSpPr>
          <p:cNvPr id="6" name="Slide Number Placeholder 5"/>
          <p:cNvSpPr>
            <a:spLocks noGrp="1"/>
          </p:cNvSpPr>
          <p:nvPr>
            <p:ph type="sldNum" sz="quarter" idx="12"/>
          </p:nvPr>
        </p:nvSpPr>
        <p:spPr/>
        <p:txBody>
          <a:bodyPr/>
          <a:lstStyle/>
          <a:p>
            <a:pPr>
              <a:defRPr/>
            </a:pPr>
            <a:fld id="{8DCCC234-628C-4AA1-97D3-8E49323A8F96}"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331300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DB38BD2-F77B-4E04-BC09-097E643D62A7}" type="datetimeFigureOut">
              <a:rPr lang="en-GB" smtClean="0">
                <a:solidFill>
                  <a:srgbClr val="465E9C"/>
                </a:solidFill>
              </a:rPr>
              <a:pPr>
                <a:defRPr/>
              </a:pPr>
              <a:t>29/06/2020</a:t>
            </a:fld>
            <a:endParaRPr lang="en-GB">
              <a:solidFill>
                <a:srgbClr val="465E9C"/>
              </a:solidFill>
            </a:endParaRPr>
          </a:p>
        </p:txBody>
      </p:sp>
      <p:sp>
        <p:nvSpPr>
          <p:cNvPr id="5" name="Footer Placeholder 4"/>
          <p:cNvSpPr>
            <a:spLocks noGrp="1"/>
          </p:cNvSpPr>
          <p:nvPr>
            <p:ph type="ftr" sz="quarter" idx="11"/>
          </p:nvPr>
        </p:nvSpPr>
        <p:spPr/>
        <p:txBody>
          <a:bodyPr/>
          <a:lstStyle/>
          <a:p>
            <a:pPr>
              <a:defRPr/>
            </a:pPr>
            <a:endParaRPr lang="en-GB">
              <a:solidFill>
                <a:srgbClr val="465E9C"/>
              </a:solidFill>
            </a:endParaRPr>
          </a:p>
        </p:txBody>
      </p:sp>
      <p:sp>
        <p:nvSpPr>
          <p:cNvPr id="6" name="Slide Number Placeholder 5"/>
          <p:cNvSpPr>
            <a:spLocks noGrp="1"/>
          </p:cNvSpPr>
          <p:nvPr>
            <p:ph type="sldNum" sz="quarter" idx="12"/>
          </p:nvPr>
        </p:nvSpPr>
        <p:spPr/>
        <p:txBody>
          <a:bodyPr/>
          <a:lstStyle/>
          <a:p>
            <a:pPr>
              <a:defRPr/>
            </a:pPr>
            <a:fld id="{1965FC16-A212-4522-82D2-AC5569A1918E}"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3800685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75A5CF-C769-4EEA-A1A4-CD52A2297B6F}" type="datetimeFigureOut">
              <a:rPr lang="en-GB"/>
              <a:pPr>
                <a:defRPr/>
              </a:pPr>
              <a:t>29/06/2020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E806D62-250A-4E42-8A60-18892F847B02}" type="slidenum">
              <a:rPr lang="en-GB"/>
              <a:pPr>
                <a:defRPr/>
              </a:pPr>
              <a:t>‹#›</a:t>
            </a:fld>
            <a:endParaRPr lang="en-GB"/>
          </a:p>
        </p:txBody>
      </p:sp>
    </p:spTree>
    <p:extLst>
      <p:ext uri="{BB962C8B-B14F-4D97-AF65-F5344CB8AC3E}">
        <p14:creationId xmlns:p14="http://schemas.microsoft.com/office/powerpoint/2010/main" val="278776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B9653C7B-0924-4563-9E14-DA691D3A121C}"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pPr>
              <a:defRPr/>
            </a:pPr>
            <a:fld id="{367634FE-DEF9-417C-B2EC-1ED4581DE77A}"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391806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49B5029-ED02-4628-8521-D3958644405A}"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CECFB380-7BF1-4662-9B38-615377524D30}"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66407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4C412068-6E1C-4486-AC18-31DF32149B58}"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26C02FE7-A4D0-4930-96AA-F5BB103CB03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06524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43DC772-F339-4AFF-97CF-7AD8A1705E14}"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48D87976-E7EB-4F55-9C4C-32EBB3F2DBD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622899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FBDFD7F0-5235-4303-B01E-3B38886E509A}"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8" name="Footer Placeholder 7"/>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pPr>
              <a:defRPr/>
            </a:pPr>
            <a:fld id="{05983B4F-5927-4D16-A734-A28FBF4C0C33}"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70131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89F8C4D3-33EB-4FA7-B9F8-17E5577D39AC}"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4" name="Footer Placeholder 3"/>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pPr>
              <a:defRPr/>
            </a:pPr>
            <a:fld id="{94D2AAC6-D36C-4A33-93E3-791BDAE8DE7D}"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950058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fld id="{395B24E0-6901-4CC7-81B7-6AFD77C8802E}"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3" name="Footer Placeholder 2"/>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pPr>
              <a:defRPr/>
            </a:pPr>
            <a:fld id="{5CBA71D6-97C0-48F6-ACC8-10E9D938F11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19594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49B5029-ED02-4628-8521-D3958644405A}" type="datetimeFigureOut">
              <a:rPr lang="en-GB" smtClean="0">
                <a:solidFill>
                  <a:srgbClr val="465E9C"/>
                </a:solidFill>
              </a:rPr>
              <a:pPr>
                <a:defRPr/>
              </a:pPr>
              <a:t>29/06/2020</a:t>
            </a:fld>
            <a:endParaRPr lang="en-GB">
              <a:solidFill>
                <a:srgbClr val="465E9C"/>
              </a:solidFill>
            </a:endParaRPr>
          </a:p>
        </p:txBody>
      </p:sp>
      <p:sp>
        <p:nvSpPr>
          <p:cNvPr id="5" name="Footer Placeholder 4"/>
          <p:cNvSpPr>
            <a:spLocks noGrp="1"/>
          </p:cNvSpPr>
          <p:nvPr>
            <p:ph type="ftr" sz="quarter" idx="11"/>
          </p:nvPr>
        </p:nvSpPr>
        <p:spPr/>
        <p:txBody>
          <a:bodyPr/>
          <a:lstStyle/>
          <a:p>
            <a:pPr>
              <a:defRPr/>
            </a:pPr>
            <a:endParaRPr lang="en-GB">
              <a:solidFill>
                <a:srgbClr val="465E9C"/>
              </a:solidFill>
            </a:endParaRPr>
          </a:p>
        </p:txBody>
      </p:sp>
      <p:sp>
        <p:nvSpPr>
          <p:cNvPr id="6" name="Slide Number Placeholder 5"/>
          <p:cNvSpPr>
            <a:spLocks noGrp="1"/>
          </p:cNvSpPr>
          <p:nvPr>
            <p:ph type="sldNum" sz="quarter" idx="12"/>
          </p:nvPr>
        </p:nvSpPr>
        <p:spPr/>
        <p:txBody>
          <a:bodyPr/>
          <a:lstStyle/>
          <a:p>
            <a:pPr>
              <a:defRPr/>
            </a:pPr>
            <a:fld id="{CECFB380-7BF1-4662-9B38-615377524D30}"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3398114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7F7E046-E744-4860-A4D5-71ECF9C12BD6}"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F5AAE4D1-917E-477B-89A5-D0338E1D021E}"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97762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BEDFE833-F0B1-4D88-8297-A11451D77AFD}"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D701C801-EFE8-4765-9E56-A8BDFEC906A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825072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B2DE5A2-0425-4FCB-8E57-750093D93A8F}"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8DCCC234-628C-4AA1-97D3-8E49323A8F9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3568513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DB38BD2-F77B-4E04-BC09-097E643D62A7}"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1965FC16-A212-4522-82D2-AC5569A1918E}"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368080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75A5CF-C769-4EEA-A1A4-CD52A2297B6F}" type="datetimeFigureOut">
              <a:rPr lang="en-GB">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E7DEC9">
                  <a:shade val="50000"/>
                  <a:satMod val="20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E806D62-250A-4E42-8A60-18892F847B02}" type="slidenum">
              <a:rPr lang="en-GB">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553893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pPr>
              <a:defRPr/>
            </a:pPr>
            <a:fld id="{B9653C7B-0924-4563-9E14-DA691D3A121C}"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20" name="Footer Placeholder 19"/>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p>
            <a:pPr>
              <a:defRPr/>
            </a:pPr>
            <a:fld id="{367634FE-DEF9-417C-B2EC-1ED4581DE77A}"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1317021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49B5029-ED02-4628-8521-D3958644405A}"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CECFB380-7BF1-4662-9B38-615377524D30}"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685920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4C412068-6E1C-4486-AC18-31DF32149B58}"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26C02FE7-A4D0-4930-96AA-F5BB103CB03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solidFill>
                <a:prstClr val="black"/>
              </a:solidFill>
            </a:endParaRPr>
          </a:p>
        </p:txBody>
      </p:sp>
    </p:spTree>
    <p:extLst>
      <p:ext uri="{BB962C8B-B14F-4D97-AF65-F5344CB8AC3E}">
        <p14:creationId xmlns:p14="http://schemas.microsoft.com/office/powerpoint/2010/main" val="27304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43DC772-F339-4AFF-97CF-7AD8A1705E14}"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48D87976-E7EB-4F55-9C4C-32EBB3F2DBD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873649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FBDFD7F0-5235-4303-B01E-3B38886E509A}"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8" name="Footer Placeholder 7"/>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p>
            <a:pPr>
              <a:defRPr/>
            </a:pPr>
            <a:fld id="{05983B4F-5927-4D16-A734-A28FBF4C0C33}"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304445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4C412068-6E1C-4486-AC18-31DF32149B58}" type="datetimeFigureOut">
              <a:rPr lang="en-GB" smtClean="0">
                <a:solidFill>
                  <a:srgbClr val="465E9C"/>
                </a:solidFill>
              </a:rPr>
              <a:pPr>
                <a:defRPr/>
              </a:pPr>
              <a:t>29/06/2020</a:t>
            </a:fld>
            <a:endParaRPr lang="en-GB">
              <a:solidFill>
                <a:srgbClr val="465E9C"/>
              </a:solidFill>
            </a:endParaRPr>
          </a:p>
        </p:txBody>
      </p:sp>
      <p:sp>
        <p:nvSpPr>
          <p:cNvPr id="5" name="Footer Placeholder 4"/>
          <p:cNvSpPr>
            <a:spLocks noGrp="1"/>
          </p:cNvSpPr>
          <p:nvPr>
            <p:ph type="ftr" sz="quarter" idx="11"/>
          </p:nvPr>
        </p:nvSpPr>
        <p:spPr/>
        <p:txBody>
          <a:bodyPr/>
          <a:lstStyle/>
          <a:p>
            <a:pPr>
              <a:defRPr/>
            </a:pPr>
            <a:endParaRPr lang="en-GB">
              <a:solidFill>
                <a:srgbClr val="465E9C"/>
              </a:solidFill>
            </a:endParaRPr>
          </a:p>
        </p:txBody>
      </p:sp>
      <p:sp>
        <p:nvSpPr>
          <p:cNvPr id="6" name="Slide Number Placeholder 5"/>
          <p:cNvSpPr>
            <a:spLocks noGrp="1"/>
          </p:cNvSpPr>
          <p:nvPr>
            <p:ph type="sldNum" sz="quarter" idx="12"/>
          </p:nvPr>
        </p:nvSpPr>
        <p:spPr/>
        <p:txBody>
          <a:bodyPr/>
          <a:lstStyle/>
          <a:p>
            <a:pPr>
              <a:defRPr/>
            </a:pPr>
            <a:fld id="{26C02FE7-A4D0-4930-96AA-F5BB103CB036}" type="slidenum">
              <a:rPr lang="en-GB" smtClean="0">
                <a:solidFill>
                  <a:srgbClr val="465E9C"/>
                </a:solidFill>
              </a:rPr>
              <a:pPr>
                <a:defRPr/>
              </a:pPr>
              <a:t>‹#›</a:t>
            </a:fld>
            <a:endParaRPr lang="en-GB">
              <a:solidFill>
                <a:srgbClr val="465E9C"/>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pPr>
            <a:endParaRPr lang="en-US">
              <a:solidFill>
                <a:prstClr val="black"/>
              </a:solidFill>
            </a:endParaRPr>
          </a:p>
        </p:txBody>
      </p:sp>
    </p:spTree>
    <p:extLst>
      <p:ext uri="{BB962C8B-B14F-4D97-AF65-F5344CB8AC3E}">
        <p14:creationId xmlns:p14="http://schemas.microsoft.com/office/powerpoint/2010/main" val="1078554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89F8C4D3-33EB-4FA7-B9F8-17E5577D39AC}"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4" name="Footer Placeholder 3"/>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p>
            <a:pPr>
              <a:defRPr/>
            </a:pPr>
            <a:fld id="{94D2AAC6-D36C-4A33-93E3-791BDAE8DE7D}"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3049184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pPr>
              <a:defRPr/>
            </a:pPr>
            <a:fld id="{395B24E0-6901-4CC7-81B7-6AFD77C8802E}"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3" name="Footer Placeholder 2"/>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p>
            <a:pPr>
              <a:defRPr/>
            </a:pPr>
            <a:fld id="{5CBA71D6-97C0-48F6-ACC8-10E9D938F11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90488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7F7E046-E744-4860-A4D5-71ECF9C12BD6}"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F5AAE4D1-917E-477B-89A5-D0338E1D021E}"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6333677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BEDFE833-F0B1-4D88-8297-A11451D77AFD}"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5"/>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p>
            <a:pPr>
              <a:defRPr/>
            </a:pPr>
            <a:fld id="{D701C801-EFE8-4765-9E56-A8BDFEC906A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a:lnSpc>
                <a:spcPts val="3000"/>
              </a:lnSpc>
              <a:spcBef>
                <a:spcPts val="600"/>
              </a:spcBef>
              <a:buClr>
                <a:srgbClr val="3891A7"/>
              </a:buClr>
              <a:buSzPct val="80000"/>
              <a:buFont typeface="Wingdings 2"/>
              <a:buNone/>
            </a:pPr>
            <a:endParaRPr lang="en-US" sz="3200">
              <a:solidFill>
                <a:prstClr val="black"/>
              </a:solidFill>
              <a:latin typeface="Gill Sans MT"/>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80250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B2DE5A2-0425-4FCB-8E57-750093D93A8F}"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8DCCC234-628C-4AA1-97D3-8E49323A8F96}"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245038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DB38BD2-F77B-4E04-BC09-097E643D62A7}"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5" name="Footer Placeholder 4"/>
          <p:cNvSpPr>
            <a:spLocks noGrp="1"/>
          </p:cNvSpPr>
          <p:nvPr>
            <p:ph type="ftr" sz="quarter" idx="11"/>
          </p:nvPr>
        </p:nvSpPr>
        <p:spPr/>
        <p:txBody>
          <a:bodyPr/>
          <a:lstStyle/>
          <a:p>
            <a:pPr>
              <a:defRPr/>
            </a:pPr>
            <a:endParaRPr lang="en-GB">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p>
            <a:pPr>
              <a:defRPr/>
            </a:pPr>
            <a:fld id="{1965FC16-A212-4522-82D2-AC5569A1918E}"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688566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C75A5CF-C769-4EEA-A1A4-CD52A2297B6F}" type="datetimeFigureOut">
              <a:rPr lang="en-GB">
                <a:solidFill>
                  <a:srgbClr val="E7DEC9">
                    <a:shade val="50000"/>
                    <a:satMod val="200000"/>
                  </a:srgbClr>
                </a:solidFill>
              </a:rPr>
              <a:pPr>
                <a:defRPr/>
              </a:pPr>
              <a:t>29/06/2020</a:t>
            </a:fld>
            <a:endParaRPr lang="en-GB">
              <a:solidFill>
                <a:srgbClr val="E7DEC9">
                  <a:shade val="50000"/>
                  <a:satMod val="200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srgbClr val="E7DEC9">
                  <a:shade val="50000"/>
                  <a:satMod val="200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E806D62-250A-4E42-8A60-18892F847B02}" type="slidenum">
              <a:rPr lang="en-GB">
                <a:solidFill>
                  <a:srgbClr val="E7DEC9">
                    <a:shade val="50000"/>
                    <a:satMod val="200000"/>
                  </a:srgbClr>
                </a:solidFill>
              </a:rPr>
              <a:pPr>
                <a:defRPr/>
              </a:pPr>
              <a:t>‹#›</a:t>
            </a:fld>
            <a:endParaRPr lang="en-GB">
              <a:solidFill>
                <a:srgbClr val="E7DEC9">
                  <a:shade val="50000"/>
                  <a:satMod val="200000"/>
                </a:srgbClr>
              </a:solidFill>
            </a:endParaRPr>
          </a:p>
        </p:txBody>
      </p:sp>
    </p:spTree>
    <p:extLst>
      <p:ext uri="{BB962C8B-B14F-4D97-AF65-F5344CB8AC3E}">
        <p14:creationId xmlns:p14="http://schemas.microsoft.com/office/powerpoint/2010/main" val="136564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143DC772-F339-4AFF-97CF-7AD8A1705E14}" type="datetimeFigureOut">
              <a:rPr lang="en-GB" smtClean="0">
                <a:solidFill>
                  <a:srgbClr val="465E9C"/>
                </a:solidFill>
              </a:rPr>
              <a:pPr>
                <a:defRPr/>
              </a:pPr>
              <a:t>29/06/2020</a:t>
            </a:fld>
            <a:endParaRPr lang="en-GB">
              <a:solidFill>
                <a:srgbClr val="465E9C"/>
              </a:solidFill>
            </a:endParaRPr>
          </a:p>
        </p:txBody>
      </p:sp>
      <p:sp>
        <p:nvSpPr>
          <p:cNvPr id="6" name="Footer Placeholder 5"/>
          <p:cNvSpPr>
            <a:spLocks noGrp="1"/>
          </p:cNvSpPr>
          <p:nvPr>
            <p:ph type="ftr" sz="quarter" idx="11"/>
          </p:nvPr>
        </p:nvSpPr>
        <p:spPr/>
        <p:txBody>
          <a:bodyPr/>
          <a:lstStyle/>
          <a:p>
            <a:pPr>
              <a:defRPr/>
            </a:pPr>
            <a:endParaRPr lang="en-GB">
              <a:solidFill>
                <a:srgbClr val="465E9C"/>
              </a:solidFill>
            </a:endParaRPr>
          </a:p>
        </p:txBody>
      </p:sp>
      <p:sp>
        <p:nvSpPr>
          <p:cNvPr id="7" name="Slide Number Placeholder 6"/>
          <p:cNvSpPr>
            <a:spLocks noGrp="1"/>
          </p:cNvSpPr>
          <p:nvPr>
            <p:ph type="sldNum" sz="quarter" idx="12"/>
          </p:nvPr>
        </p:nvSpPr>
        <p:spPr/>
        <p:txBody>
          <a:bodyPr/>
          <a:lstStyle/>
          <a:p>
            <a:pPr>
              <a:defRPr/>
            </a:pPr>
            <a:fld id="{48D87976-E7EB-4F55-9C4C-32EBB3F2DBD8}"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174550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FBDFD7F0-5235-4303-B01E-3B38886E509A}" type="datetimeFigureOut">
              <a:rPr lang="en-GB" smtClean="0">
                <a:solidFill>
                  <a:srgbClr val="465E9C"/>
                </a:solidFill>
              </a:rPr>
              <a:pPr>
                <a:defRPr/>
              </a:pPr>
              <a:t>29/06/2020</a:t>
            </a:fld>
            <a:endParaRPr lang="en-GB">
              <a:solidFill>
                <a:srgbClr val="465E9C"/>
              </a:solidFill>
            </a:endParaRPr>
          </a:p>
        </p:txBody>
      </p:sp>
      <p:sp>
        <p:nvSpPr>
          <p:cNvPr id="8" name="Footer Placeholder 7"/>
          <p:cNvSpPr>
            <a:spLocks noGrp="1"/>
          </p:cNvSpPr>
          <p:nvPr>
            <p:ph type="ftr" sz="quarter" idx="11"/>
          </p:nvPr>
        </p:nvSpPr>
        <p:spPr/>
        <p:txBody>
          <a:bodyPr/>
          <a:lstStyle/>
          <a:p>
            <a:pPr>
              <a:defRPr/>
            </a:pPr>
            <a:endParaRPr lang="en-GB">
              <a:solidFill>
                <a:srgbClr val="465E9C"/>
              </a:solidFill>
            </a:endParaRPr>
          </a:p>
        </p:txBody>
      </p:sp>
      <p:sp>
        <p:nvSpPr>
          <p:cNvPr id="9" name="Slide Number Placeholder 8"/>
          <p:cNvSpPr>
            <a:spLocks noGrp="1"/>
          </p:cNvSpPr>
          <p:nvPr>
            <p:ph type="sldNum" sz="quarter" idx="12"/>
          </p:nvPr>
        </p:nvSpPr>
        <p:spPr/>
        <p:txBody>
          <a:bodyPr/>
          <a:lstStyle/>
          <a:p>
            <a:pPr>
              <a:defRPr/>
            </a:pPr>
            <a:fld id="{05983B4F-5927-4D16-A734-A28FBF4C0C33}"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289285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89F8C4D3-33EB-4FA7-B9F8-17E5577D39AC}" type="datetimeFigureOut">
              <a:rPr lang="en-GB" smtClean="0">
                <a:solidFill>
                  <a:srgbClr val="465E9C"/>
                </a:solidFill>
              </a:rPr>
              <a:pPr>
                <a:defRPr/>
              </a:pPr>
              <a:t>29/06/2020</a:t>
            </a:fld>
            <a:endParaRPr lang="en-GB">
              <a:solidFill>
                <a:srgbClr val="465E9C"/>
              </a:solidFill>
            </a:endParaRPr>
          </a:p>
        </p:txBody>
      </p:sp>
      <p:sp>
        <p:nvSpPr>
          <p:cNvPr id="4" name="Footer Placeholder 3"/>
          <p:cNvSpPr>
            <a:spLocks noGrp="1"/>
          </p:cNvSpPr>
          <p:nvPr>
            <p:ph type="ftr" sz="quarter" idx="11"/>
          </p:nvPr>
        </p:nvSpPr>
        <p:spPr/>
        <p:txBody>
          <a:bodyPr/>
          <a:lstStyle/>
          <a:p>
            <a:pPr>
              <a:defRPr/>
            </a:pPr>
            <a:endParaRPr lang="en-GB">
              <a:solidFill>
                <a:srgbClr val="465E9C"/>
              </a:solidFill>
            </a:endParaRPr>
          </a:p>
        </p:txBody>
      </p:sp>
      <p:sp>
        <p:nvSpPr>
          <p:cNvPr id="5" name="Slide Number Placeholder 4"/>
          <p:cNvSpPr>
            <a:spLocks noGrp="1"/>
          </p:cNvSpPr>
          <p:nvPr>
            <p:ph type="sldNum" sz="quarter" idx="12"/>
          </p:nvPr>
        </p:nvSpPr>
        <p:spPr/>
        <p:txBody>
          <a:bodyPr/>
          <a:lstStyle/>
          <a:p>
            <a:pPr>
              <a:defRPr/>
            </a:pPr>
            <a:fld id="{94D2AAC6-D36C-4A33-93E3-791BDAE8DE7D}"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297559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pPr>
              <a:defRPr/>
            </a:pPr>
            <a:fld id="{395B24E0-6901-4CC7-81B7-6AFD77C8802E}" type="datetimeFigureOut">
              <a:rPr lang="en-GB" smtClean="0">
                <a:solidFill>
                  <a:srgbClr val="465E9C"/>
                </a:solidFill>
              </a:rPr>
              <a:pPr>
                <a:defRPr/>
              </a:pPr>
              <a:t>29/06/2020</a:t>
            </a:fld>
            <a:endParaRPr lang="en-GB">
              <a:solidFill>
                <a:srgbClr val="465E9C"/>
              </a:solidFill>
            </a:endParaRPr>
          </a:p>
        </p:txBody>
      </p:sp>
      <p:sp>
        <p:nvSpPr>
          <p:cNvPr id="3" name="Footer Placeholder 2"/>
          <p:cNvSpPr>
            <a:spLocks noGrp="1"/>
          </p:cNvSpPr>
          <p:nvPr>
            <p:ph type="ftr" sz="quarter" idx="11"/>
          </p:nvPr>
        </p:nvSpPr>
        <p:spPr/>
        <p:txBody>
          <a:bodyPr/>
          <a:lstStyle/>
          <a:p>
            <a:pPr>
              <a:defRPr/>
            </a:pPr>
            <a:endParaRPr lang="en-GB">
              <a:solidFill>
                <a:srgbClr val="465E9C"/>
              </a:solidFill>
            </a:endParaRPr>
          </a:p>
        </p:txBody>
      </p:sp>
      <p:sp>
        <p:nvSpPr>
          <p:cNvPr id="4" name="Slide Number Placeholder 3"/>
          <p:cNvSpPr>
            <a:spLocks noGrp="1"/>
          </p:cNvSpPr>
          <p:nvPr>
            <p:ph type="sldNum" sz="quarter" idx="12"/>
          </p:nvPr>
        </p:nvSpPr>
        <p:spPr/>
        <p:txBody>
          <a:bodyPr/>
          <a:lstStyle/>
          <a:p>
            <a:pPr>
              <a:defRPr/>
            </a:pPr>
            <a:fld id="{5CBA71D6-97C0-48F6-ACC8-10E9D938F116}" type="slidenum">
              <a:rPr lang="en-GB" smtClean="0">
                <a:solidFill>
                  <a:srgbClr val="465E9C"/>
                </a:solidFill>
              </a:rPr>
              <a:pPr>
                <a:defRPr/>
              </a:pPr>
              <a:t>‹#›</a:t>
            </a:fld>
            <a:endParaRPr lang="en-GB">
              <a:solidFill>
                <a:srgbClr val="465E9C"/>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8167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E7F7E046-E744-4860-A4D5-71ECF9C12BD6}" type="datetimeFigureOut">
              <a:rPr lang="en-GB" smtClean="0">
                <a:solidFill>
                  <a:srgbClr val="465E9C"/>
                </a:solidFill>
              </a:rPr>
              <a:pPr>
                <a:defRPr/>
              </a:pPr>
              <a:t>29/06/2020</a:t>
            </a:fld>
            <a:endParaRPr lang="en-GB">
              <a:solidFill>
                <a:srgbClr val="465E9C"/>
              </a:solidFill>
            </a:endParaRPr>
          </a:p>
        </p:txBody>
      </p:sp>
      <p:sp>
        <p:nvSpPr>
          <p:cNvPr id="6" name="Footer Placeholder 5"/>
          <p:cNvSpPr>
            <a:spLocks noGrp="1"/>
          </p:cNvSpPr>
          <p:nvPr>
            <p:ph type="ftr" sz="quarter" idx="11"/>
          </p:nvPr>
        </p:nvSpPr>
        <p:spPr/>
        <p:txBody>
          <a:bodyPr/>
          <a:lstStyle/>
          <a:p>
            <a:pPr>
              <a:defRPr/>
            </a:pPr>
            <a:endParaRPr lang="en-GB">
              <a:solidFill>
                <a:srgbClr val="465E9C"/>
              </a:solidFill>
            </a:endParaRPr>
          </a:p>
        </p:txBody>
      </p:sp>
      <p:sp>
        <p:nvSpPr>
          <p:cNvPr id="7" name="Slide Number Placeholder 6"/>
          <p:cNvSpPr>
            <a:spLocks noGrp="1"/>
          </p:cNvSpPr>
          <p:nvPr>
            <p:ph type="sldNum" sz="quarter" idx="12"/>
          </p:nvPr>
        </p:nvSpPr>
        <p:spPr/>
        <p:txBody>
          <a:bodyPr/>
          <a:lstStyle/>
          <a:p>
            <a:pPr>
              <a:defRPr/>
            </a:pPr>
            <a:fld id="{F5AAE4D1-917E-477B-89A5-D0338E1D021E}" type="slidenum">
              <a:rPr lang="en-GB" smtClean="0">
                <a:solidFill>
                  <a:srgbClr val="465E9C"/>
                </a:solidFill>
              </a:rPr>
              <a:pPr>
                <a:defRPr/>
              </a:pPr>
              <a:t>‹#›</a:t>
            </a:fld>
            <a:endParaRPr lang="en-GB">
              <a:solidFill>
                <a:srgbClr val="465E9C"/>
              </a:solidFill>
            </a:endParaRPr>
          </a:p>
        </p:txBody>
      </p:sp>
    </p:spTree>
    <p:extLst>
      <p:ext uri="{BB962C8B-B14F-4D97-AF65-F5344CB8AC3E}">
        <p14:creationId xmlns:p14="http://schemas.microsoft.com/office/powerpoint/2010/main" val="391357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BEDFE833-F0B1-4D88-8297-A11451D77AFD}" type="datetimeFigureOut">
              <a:rPr lang="en-GB" smtClean="0">
                <a:solidFill>
                  <a:srgbClr val="465E9C"/>
                </a:solidFill>
              </a:rPr>
              <a:pPr>
                <a:defRPr/>
              </a:pPr>
              <a:t>29/06/2020</a:t>
            </a:fld>
            <a:endParaRPr lang="en-GB">
              <a:solidFill>
                <a:srgbClr val="465E9C"/>
              </a:solidFill>
            </a:endParaRPr>
          </a:p>
        </p:txBody>
      </p:sp>
      <p:sp>
        <p:nvSpPr>
          <p:cNvPr id="6" name="Footer Placeholder 5"/>
          <p:cNvSpPr>
            <a:spLocks noGrp="1"/>
          </p:cNvSpPr>
          <p:nvPr>
            <p:ph type="ftr" sz="quarter" idx="11"/>
          </p:nvPr>
        </p:nvSpPr>
        <p:spPr/>
        <p:txBody>
          <a:bodyPr/>
          <a:lstStyle/>
          <a:p>
            <a:pPr>
              <a:defRPr/>
            </a:pPr>
            <a:endParaRPr lang="en-GB">
              <a:solidFill>
                <a:srgbClr val="465E9C"/>
              </a:solidFill>
            </a:endParaRPr>
          </a:p>
        </p:txBody>
      </p:sp>
      <p:sp>
        <p:nvSpPr>
          <p:cNvPr id="7" name="Slide Number Placeholder 6"/>
          <p:cNvSpPr>
            <a:spLocks noGrp="1"/>
          </p:cNvSpPr>
          <p:nvPr>
            <p:ph type="sldNum" sz="quarter" idx="12"/>
          </p:nvPr>
        </p:nvSpPr>
        <p:spPr/>
        <p:txBody>
          <a:bodyPr/>
          <a:lstStyle/>
          <a:p>
            <a:pPr>
              <a:defRPr/>
            </a:pPr>
            <a:fld id="{D701C801-EFE8-4765-9E56-A8BDFEC906A8}" type="slidenum">
              <a:rPr lang="en-GB" smtClean="0">
                <a:solidFill>
                  <a:srgbClr val="465E9C"/>
                </a:solidFill>
              </a:rPr>
              <a:pPr>
                <a:defRPr/>
              </a:pPr>
              <a:t>‹#›</a:t>
            </a:fld>
            <a:endParaRPr lang="en-GB">
              <a:solidFill>
                <a:srgbClr val="465E9C"/>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indent="-283464" fontAlgn="auto">
              <a:lnSpc>
                <a:spcPts val="3000"/>
              </a:lnSpc>
              <a:spcBef>
                <a:spcPts val="600"/>
              </a:spcBef>
              <a:spcAft>
                <a:spcPts val="0"/>
              </a:spcAft>
              <a:buClr>
                <a:srgbClr val="3891A7"/>
              </a:buClr>
              <a:buSzPct val="80000"/>
              <a:buFont typeface="Wingdings 2"/>
              <a:buNone/>
            </a:pPr>
            <a:endParaRPr lang="en-US" sz="3200">
              <a:solidFill>
                <a:prstClr val="black"/>
              </a:solidFill>
              <a:latin typeface="Gill Sans MT"/>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extLst>
      <p:ext uri="{BB962C8B-B14F-4D97-AF65-F5344CB8AC3E}">
        <p14:creationId xmlns:p14="http://schemas.microsoft.com/office/powerpoint/2010/main" val="280643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83F1929-633B-4FD7-9BDC-9B83FBB42AA6}" type="datetimeFigureOut">
              <a:rPr lang="en-GB" smtClean="0">
                <a:solidFill>
                  <a:srgbClr val="465E9C"/>
                </a:solidFill>
                <a:latin typeface="Gill Sans MT"/>
              </a:rPr>
              <a:pPr>
                <a:defRPr/>
              </a:pPr>
              <a:t>29/06/2020</a:t>
            </a:fld>
            <a:endParaRPr lang="en-GB">
              <a:solidFill>
                <a:srgbClr val="465E9C"/>
              </a:solidFill>
              <a:latin typeface="Gill Sans MT"/>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solidFill>
                <a:srgbClr val="465E9C"/>
              </a:solidFill>
              <a:latin typeface="Gill Sans M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6E8F5FB-CA64-413C-B780-C5125A5F2168}" type="slidenum">
              <a:rPr lang="en-GB" smtClean="0">
                <a:solidFill>
                  <a:srgbClr val="465E9C"/>
                </a:solidFill>
                <a:latin typeface="Gill Sans MT"/>
              </a:rPr>
              <a:pPr>
                <a:defRPr/>
              </a:pPr>
              <a:t>‹#›</a:t>
            </a:fld>
            <a:endParaRPr lang="en-GB">
              <a:solidFill>
                <a:srgbClr val="465E9C"/>
              </a:solidFill>
              <a:latin typeface="Gill Sans M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8427753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40"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83F1929-633B-4FD7-9BDC-9B83FBB42AA6}"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6E8F5FB-CA64-413C-B780-C5125A5F216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4342144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A83F1929-633B-4FD7-9BDC-9B83FBB42AA6}" type="datetimeFigureOut">
              <a:rPr lang="en-GB" smtClean="0">
                <a:solidFill>
                  <a:srgbClr val="E7DEC9">
                    <a:shade val="50000"/>
                    <a:satMod val="200000"/>
                  </a:srgbClr>
                </a:solidFill>
              </a:rPr>
              <a:pPr>
                <a:defRPr/>
              </a:pPr>
              <a:t>29/06/2020</a:t>
            </a:fld>
            <a:endParaRPr lang="en-GB">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GB">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56E8F5FB-CA64-413C-B780-C5125A5F2168}" type="slidenum">
              <a:rPr lang="en-GB" smtClean="0">
                <a:solidFill>
                  <a:srgbClr val="E7DEC9">
                    <a:shade val="50000"/>
                    <a:satMod val="200000"/>
                  </a:srgbClr>
                </a:solidFill>
              </a:rPr>
              <a:pPr>
                <a:defRPr/>
              </a:pPr>
              <a:t>‹#›</a:t>
            </a:fld>
            <a:endParaRPr lang="en-GB">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80375664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hyperlink" Target="https://highlandliteracy.com/reading-2/blooms-taxonomy/" TargetMode="External"/><Relationship Id="rId3" Type="http://schemas.openxmlformats.org/officeDocument/2006/relationships/hyperlink" Target="http://www.collaborativelearning.org/" TargetMode="External"/><Relationship Id="rId7" Type="http://schemas.openxmlformats.org/officeDocument/2006/relationships/hyperlink" Target="http://ealhighland.org.uk/wp-content/uploads/Modelling-1.doc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ealhighland.org.uk/wp-content/uploads/Asking-questions.docx" TargetMode="External"/><Relationship Id="rId5" Type="http://schemas.openxmlformats.org/officeDocument/2006/relationships/hyperlink" Target="http://www.perceptualliteracy.com/" TargetMode="External"/><Relationship Id="rId4" Type="http://schemas.openxmlformats.org/officeDocument/2006/relationships/hyperlink" Target="http://ealhighland.org.uk/wp-content/uploads/questionnaire-example.doc" TargetMode="External"/><Relationship Id="rId9" Type="http://schemas.openxmlformats.org/officeDocument/2006/relationships/hyperlink" Target="http://ealhighland.org.uk/wp-content/uploads/Drama-1.doc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tmp"/></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hyperlink" Target="http://www.newburyparkschool.net/langofmonth/index.html"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hyperlink" Target="https://education.gov.scot/improvement/practice-exemplars/cld31-project-based-learning-around-the-world-in-a-wee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hyperlink" Target="http://uk.mantralingua.com/" TargetMode="External"/><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www.ealhighland.org.uk/"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mailto:Jenny.Gray2@highland.gov.uk" TargetMode="External"/><Relationship Id="rId5" Type="http://schemas.openxmlformats.org/officeDocument/2006/relationships/hyperlink" Target="mailto:peter.fenton@highland.gov.uk" TargetMode="External"/><Relationship Id="rId4" Type="http://schemas.openxmlformats.org/officeDocument/2006/relationships/hyperlink" Target="mailto:alison.roy@highland.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0688"/>
            <a:ext cx="7920880" cy="5600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11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p:cNvSpPr>
          <p:nvPr>
            <p:ph type="body" sz="half" idx="1"/>
          </p:nvPr>
        </p:nvSpPr>
        <p:spPr>
          <a:xfrm>
            <a:off x="457200" y="2708275"/>
            <a:ext cx="4038600" cy="1512888"/>
          </a:xfrm>
        </p:spPr>
        <p:txBody>
          <a:bodyPr/>
          <a:lstStyle/>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p:txBody>
      </p:sp>
      <p:pic>
        <p:nvPicPr>
          <p:cNvPr id="161796" name="Picture 4" descr="MC900056986[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60875" y="44624"/>
            <a:ext cx="4062413" cy="6191250"/>
          </a:xfrm>
        </p:spPr>
      </p:pic>
      <p:sp>
        <p:nvSpPr>
          <p:cNvPr id="161795" name="Rectangle 3"/>
          <p:cNvSpPr>
            <a:spLocks noChangeArrowheads="1"/>
          </p:cNvSpPr>
          <p:nvPr/>
        </p:nvSpPr>
        <p:spPr bwMode="auto">
          <a:xfrm>
            <a:off x="1691680" y="4447734"/>
            <a:ext cx="2658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solidFill>
                  <a:prstClr val="black"/>
                </a:solidFill>
                <a:effectLst>
                  <a:outerShdw blurRad="38100" dist="38100" dir="2700000" algn="tl">
                    <a:srgbClr val="FFFFFF"/>
                  </a:outerShdw>
                </a:effectLst>
                <a:latin typeface="Arial" charset="0"/>
              </a:rPr>
              <a:t>1. New to English</a:t>
            </a:r>
          </a:p>
        </p:txBody>
      </p:sp>
      <p:sp>
        <p:nvSpPr>
          <p:cNvPr id="161797" name="Rectangle 5"/>
          <p:cNvSpPr>
            <a:spLocks noChangeArrowheads="1"/>
          </p:cNvSpPr>
          <p:nvPr/>
        </p:nvSpPr>
        <p:spPr bwMode="auto">
          <a:xfrm>
            <a:off x="1904209" y="3381010"/>
            <a:ext cx="27869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prstClr val="black"/>
                </a:solidFill>
                <a:effectLst>
                  <a:outerShdw blurRad="38100" dist="38100" dir="2700000" algn="tl">
                    <a:srgbClr val="FFFFFF"/>
                  </a:outerShdw>
                </a:effectLst>
                <a:latin typeface="Arial" charset="0"/>
              </a:rPr>
              <a:t>2. Early Acquisition</a:t>
            </a:r>
          </a:p>
        </p:txBody>
      </p:sp>
      <p:sp>
        <p:nvSpPr>
          <p:cNvPr id="161798" name="Rectangle 6"/>
          <p:cNvSpPr>
            <a:spLocks noChangeArrowheads="1"/>
          </p:cNvSpPr>
          <p:nvPr/>
        </p:nvSpPr>
        <p:spPr bwMode="auto">
          <a:xfrm>
            <a:off x="1240420" y="2544618"/>
            <a:ext cx="3902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prstClr val="black"/>
                </a:solidFill>
                <a:effectLst>
                  <a:outerShdw blurRad="38100" dist="38100" dir="2700000" algn="tl">
                    <a:srgbClr val="FFFFFF"/>
                  </a:outerShdw>
                </a:effectLst>
                <a:latin typeface="Arial" charset="0"/>
              </a:rPr>
              <a:t>3. Developing Competence</a:t>
            </a:r>
          </a:p>
        </p:txBody>
      </p:sp>
      <p:sp>
        <p:nvSpPr>
          <p:cNvPr id="161799" name="Rectangle 7"/>
          <p:cNvSpPr>
            <a:spLocks noChangeArrowheads="1"/>
          </p:cNvSpPr>
          <p:nvPr/>
        </p:nvSpPr>
        <p:spPr bwMode="auto">
          <a:xfrm>
            <a:off x="3348038" y="1773238"/>
            <a:ext cx="20329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solidFill>
                  <a:prstClr val="black"/>
                </a:solidFill>
                <a:effectLst>
                  <a:outerShdw blurRad="38100" dist="38100" dir="2700000" algn="tl">
                    <a:srgbClr val="FFFFFF"/>
                  </a:outerShdw>
                </a:effectLst>
                <a:latin typeface="Arial" charset="0"/>
              </a:rPr>
              <a:t>4. Competent</a:t>
            </a:r>
          </a:p>
        </p:txBody>
      </p:sp>
      <p:sp>
        <p:nvSpPr>
          <p:cNvPr id="161800" name="Rectangle 8"/>
          <p:cNvSpPr>
            <a:spLocks noChangeArrowheads="1"/>
          </p:cNvSpPr>
          <p:nvPr/>
        </p:nvSpPr>
        <p:spPr bwMode="auto">
          <a:xfrm>
            <a:off x="3995738" y="1196975"/>
            <a:ext cx="1382110"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spcBef>
                <a:spcPct val="20000"/>
              </a:spcBef>
              <a:buFont typeface="Arial" charset="0"/>
              <a:buNone/>
            </a:pPr>
            <a:r>
              <a:rPr lang="en-GB" sz="2400" dirty="0">
                <a:solidFill>
                  <a:prstClr val="black"/>
                </a:solidFill>
                <a:effectLst>
                  <a:outerShdw blurRad="38100" dist="38100" dir="2700000" algn="tl">
                    <a:srgbClr val="FFFFFF"/>
                  </a:outerShdw>
                </a:effectLst>
                <a:latin typeface="Arial" charset="0"/>
              </a:rPr>
              <a:t>5. Fluent</a:t>
            </a:r>
          </a:p>
        </p:txBody>
      </p:sp>
      <p:sp>
        <p:nvSpPr>
          <p:cNvPr id="2" name="TextBox 1"/>
          <p:cNvSpPr txBox="1"/>
          <p:nvPr/>
        </p:nvSpPr>
        <p:spPr>
          <a:xfrm>
            <a:off x="755577" y="6237312"/>
            <a:ext cx="7344816" cy="523220"/>
          </a:xfrm>
          <a:prstGeom prst="rect">
            <a:avLst/>
          </a:prstGeom>
          <a:noFill/>
        </p:spPr>
        <p:txBody>
          <a:bodyPr wrap="square" rtlCol="0">
            <a:spAutoFit/>
          </a:bodyPr>
          <a:lstStyle/>
          <a:p>
            <a:pPr algn="ctr"/>
            <a:r>
              <a:rPr lang="en-GB" dirty="0">
                <a:solidFill>
                  <a:prstClr val="black"/>
                </a:solidFill>
              </a:rPr>
              <a:t> </a:t>
            </a:r>
            <a:r>
              <a:rPr lang="en-GB" sz="2800" dirty="0">
                <a:solidFill>
                  <a:prstClr val="black"/>
                </a:solidFill>
              </a:rPr>
              <a:t>5 Stages of English Language Acquisition</a:t>
            </a:r>
          </a:p>
        </p:txBody>
      </p:sp>
    </p:spTree>
    <p:extLst>
      <p:ext uri="{BB962C8B-B14F-4D97-AF65-F5344CB8AC3E}">
        <p14:creationId xmlns:p14="http://schemas.microsoft.com/office/powerpoint/2010/main" val="147066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 name="Picture 5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88" y="0"/>
            <a:ext cx="7315824" cy="6858000"/>
          </a:xfrm>
          <a:prstGeom prst="rect">
            <a:avLst/>
          </a:prstGeom>
        </p:spPr>
      </p:pic>
    </p:spTree>
    <p:extLst>
      <p:ext uri="{BB962C8B-B14F-4D97-AF65-F5344CB8AC3E}">
        <p14:creationId xmlns:p14="http://schemas.microsoft.com/office/powerpoint/2010/main" val="409035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67124"/>
            <a:ext cx="7931444" cy="5582156"/>
          </a:xfrm>
          <a:prstGeom prst="rect">
            <a:avLst/>
          </a:prstGeom>
        </p:spPr>
      </p:pic>
    </p:spTree>
    <p:extLst>
      <p:ext uri="{BB962C8B-B14F-4D97-AF65-F5344CB8AC3E}">
        <p14:creationId xmlns:p14="http://schemas.microsoft.com/office/powerpoint/2010/main" val="2737149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Sample Secondary profile for training - Microsoft Word"/>
          <p:cNvPicPr>
            <a:picLocks noChangeAspect="1"/>
          </p:cNvPicPr>
          <p:nvPr/>
        </p:nvPicPr>
        <p:blipFill rotWithShape="1">
          <a:blip r:embed="rId3">
            <a:extLst>
              <a:ext uri="{28A0092B-C50C-407E-A947-70E740481C1C}">
                <a14:useLocalDpi xmlns:a14="http://schemas.microsoft.com/office/drawing/2010/main" val="0"/>
              </a:ext>
            </a:extLst>
          </a:blip>
          <a:srcRect l="37536" t="23685" r="36666" b="5454"/>
          <a:stretch/>
        </p:blipFill>
        <p:spPr>
          <a:xfrm>
            <a:off x="2627784" y="32792"/>
            <a:ext cx="4523184" cy="6688683"/>
          </a:xfrm>
          <a:prstGeom prst="rect">
            <a:avLst/>
          </a:prstGeom>
        </p:spPr>
      </p:pic>
    </p:spTree>
    <p:extLst>
      <p:ext uri="{BB962C8B-B14F-4D97-AF65-F5344CB8AC3E}">
        <p14:creationId xmlns:p14="http://schemas.microsoft.com/office/powerpoint/2010/main" val="73243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77800"/>
            <a:ext cx="7537715" cy="650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802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rot="10800000" flipH="1" flipV="1">
            <a:off x="1043608" y="646331"/>
            <a:ext cx="7776864" cy="5170646"/>
          </a:xfrm>
          <a:prstGeom prst="rect">
            <a:avLst/>
          </a:prstGeom>
          <a:noFill/>
        </p:spPr>
        <p:txBody>
          <a:bodyPr wrap="square" rtlCol="0">
            <a:spAutoFit/>
          </a:bodyPr>
          <a:lstStyle/>
          <a:p>
            <a:r>
              <a:rPr lang="en-GB" sz="2400" cap="all" dirty="0">
                <a:solidFill>
                  <a:prstClr val="black"/>
                </a:solidFill>
                <a:latin typeface="Calibri" panose="020F0502020204030204" pitchFamily="34" charset="0"/>
              </a:rPr>
              <a:t>STRATEGIES FOR SUPPORTING LISTENING &amp; TALKING STAGE 3</a:t>
            </a:r>
          </a:p>
          <a:p>
            <a:endParaRPr lang="en-GB" dirty="0">
              <a:solidFill>
                <a:prstClr val="black"/>
              </a:solidFill>
              <a:latin typeface="Calibri" panose="020F0502020204030204" pitchFamily="34" charset="0"/>
            </a:endParaRPr>
          </a:p>
          <a:p>
            <a:r>
              <a:rPr lang="en-GB" dirty="0">
                <a:solidFill>
                  <a:prstClr val="black"/>
                </a:solidFill>
                <a:latin typeface="Calibri" panose="020F0502020204030204" pitchFamily="34" charset="0"/>
              </a:rPr>
              <a:t>devise</a:t>
            </a:r>
            <a:r>
              <a:rPr lang="en-GB" u="sng" dirty="0">
                <a:solidFill>
                  <a:prstClr val="black"/>
                </a:solidFill>
                <a:latin typeface="Calibri" panose="020F0502020204030204" pitchFamily="34" charset="0"/>
                <a:hlinkClick r:id="rId3"/>
              </a:rPr>
              <a:t> collaborative tasks</a:t>
            </a:r>
            <a:r>
              <a:rPr lang="en-GB" dirty="0">
                <a:solidFill>
                  <a:prstClr val="black"/>
                </a:solidFill>
                <a:latin typeface="Calibri" panose="020F0502020204030204" pitchFamily="34" charset="0"/>
              </a:rPr>
              <a:t> such as problem solving/</a:t>
            </a:r>
            <a:r>
              <a:rPr lang="en-GB" dirty="0">
                <a:solidFill>
                  <a:prstClr val="black"/>
                </a:solidFill>
                <a:latin typeface="Calibri" panose="020F0502020204030204" pitchFamily="34" charset="0"/>
                <a:hlinkClick r:id="rId4"/>
              </a:rPr>
              <a:t>information seeking activities</a:t>
            </a:r>
            <a:endParaRPr lang="en-GB" dirty="0">
              <a:solidFill>
                <a:prstClr val="black"/>
              </a:solidFill>
              <a:latin typeface="Calibri" panose="020F0502020204030204" pitchFamily="34" charset="0"/>
            </a:endParaRPr>
          </a:p>
          <a:p>
            <a:r>
              <a:rPr lang="en-GB" dirty="0">
                <a:solidFill>
                  <a:prstClr val="black"/>
                </a:solidFill>
                <a:latin typeface="Calibri" panose="020F0502020204030204" pitchFamily="34" charset="0"/>
              </a:rPr>
              <a:t>support extended listening with tape and book or through </a:t>
            </a:r>
            <a:r>
              <a:rPr lang="en-GB" u="sng" dirty="0">
                <a:solidFill>
                  <a:prstClr val="black"/>
                </a:solidFill>
                <a:latin typeface="Calibri" panose="020F0502020204030204" pitchFamily="34" charset="0"/>
                <a:hlinkClick r:id="rId5"/>
              </a:rPr>
              <a:t>Literacy Toolbox </a:t>
            </a:r>
            <a:endParaRPr lang="en-GB" dirty="0">
              <a:solidFill>
                <a:prstClr val="black"/>
              </a:solidFill>
              <a:latin typeface="Calibri" panose="020F0502020204030204" pitchFamily="34" charset="0"/>
            </a:endParaRPr>
          </a:p>
          <a:p>
            <a:r>
              <a:rPr lang="en-GB" u="sng" dirty="0">
                <a:solidFill>
                  <a:prstClr val="black"/>
                </a:solidFill>
                <a:latin typeface="Calibri" panose="020F0502020204030204" pitchFamily="34" charset="0"/>
                <a:hlinkClick r:id="rId6"/>
              </a:rPr>
              <a:t>check pupils’ understanding by questioning and encourage them to ask questions</a:t>
            </a:r>
            <a:endParaRPr lang="en-GB" dirty="0">
              <a:solidFill>
                <a:prstClr val="black"/>
              </a:solidFill>
              <a:latin typeface="Calibri" panose="020F0502020204030204" pitchFamily="34" charset="0"/>
            </a:endParaRPr>
          </a:p>
          <a:p>
            <a:r>
              <a:rPr lang="en-GB" u="sng" dirty="0">
                <a:solidFill>
                  <a:prstClr val="black"/>
                </a:solidFill>
                <a:latin typeface="Calibri" panose="020F0502020204030204" pitchFamily="34" charset="0"/>
                <a:hlinkClick r:id="rId7"/>
              </a:rPr>
              <a:t>provide activities to model and practice language for different settings and audiences e.g. interviews / enterprise tasks </a:t>
            </a:r>
            <a:r>
              <a:rPr lang="en-GB" u="sng" dirty="0" err="1">
                <a:solidFill>
                  <a:prstClr val="black"/>
                </a:solidFill>
                <a:latin typeface="Calibri" panose="020F0502020204030204" pitchFamily="34" charset="0"/>
                <a:hlinkClick r:id="rId7"/>
              </a:rPr>
              <a:t>etc</a:t>
            </a:r>
            <a:endParaRPr lang="en-GB" dirty="0">
              <a:solidFill>
                <a:prstClr val="black"/>
              </a:solidFill>
              <a:latin typeface="Calibri" panose="020F0502020204030204" pitchFamily="34" charset="0"/>
            </a:endParaRPr>
          </a:p>
          <a:p>
            <a:r>
              <a:rPr lang="en-GB" u="sng" dirty="0">
                <a:solidFill>
                  <a:prstClr val="black"/>
                </a:solidFill>
                <a:latin typeface="Calibri" panose="020F0502020204030204" pitchFamily="34" charset="0"/>
                <a:hlinkClick r:id="rId8"/>
              </a:rPr>
              <a:t>higher order thinking: elicit language for higher order thinking (explain, predict, hypothesise, evaluate).  Provide language structures for these functions (e.g. I think; it might be; it could be … because, I disagree)</a:t>
            </a:r>
            <a:endParaRPr lang="en-GB" dirty="0">
              <a:solidFill>
                <a:prstClr val="black"/>
              </a:solidFill>
              <a:latin typeface="Calibri" panose="020F0502020204030204" pitchFamily="34" charset="0"/>
            </a:endParaRPr>
          </a:p>
          <a:p>
            <a:r>
              <a:rPr lang="en-GB" dirty="0">
                <a:solidFill>
                  <a:prstClr val="black"/>
                </a:solidFill>
                <a:latin typeface="Calibri" panose="020F0502020204030204" pitchFamily="34" charset="0"/>
              </a:rPr>
              <a:t>enable contributions to presentations and demonstrations and give independent feedback at plenary</a:t>
            </a:r>
          </a:p>
          <a:p>
            <a:r>
              <a:rPr lang="en-GB" dirty="0">
                <a:solidFill>
                  <a:prstClr val="black"/>
                </a:solidFill>
                <a:latin typeface="Calibri" panose="020F0502020204030204" pitchFamily="34" charset="0"/>
              </a:rPr>
              <a:t>engage pupil in informal conversation to develop fluency and confidence</a:t>
            </a:r>
          </a:p>
          <a:p>
            <a:r>
              <a:rPr lang="en-GB" u="sng" dirty="0">
                <a:solidFill>
                  <a:prstClr val="black"/>
                </a:solidFill>
                <a:latin typeface="Calibri" panose="020F0502020204030204" pitchFamily="34" charset="0"/>
                <a:hlinkClick r:id="rId9"/>
              </a:rPr>
              <a:t>use role play and drama</a:t>
            </a:r>
            <a:endParaRPr lang="en-GB" dirty="0">
              <a:solidFill>
                <a:prstClr val="black"/>
              </a:solidFill>
              <a:latin typeface="Calibri" panose="020F0502020204030204" pitchFamily="34" charset="0"/>
            </a:endParaRPr>
          </a:p>
          <a:p>
            <a:r>
              <a:rPr lang="en-GB" dirty="0">
                <a:solidFill>
                  <a:prstClr val="black"/>
                </a:solidFill>
                <a:latin typeface="Calibri" panose="020F0502020204030204" pitchFamily="34" charset="0"/>
              </a:rPr>
              <a:t>provide time for pupils to initiate talk and give thinking time for responses</a:t>
            </a:r>
          </a:p>
          <a:p>
            <a:r>
              <a:rPr lang="en-GB" dirty="0">
                <a:solidFill>
                  <a:prstClr val="black"/>
                </a:solidFill>
                <a:latin typeface="Calibri" panose="020F0502020204030204" pitchFamily="34" charset="0"/>
              </a:rPr>
              <a:t>encourage partner talk and reporting back (think, pair, share) with good language model peers</a:t>
            </a:r>
          </a:p>
          <a:p>
            <a:r>
              <a:rPr lang="en-GB" dirty="0">
                <a:solidFill>
                  <a:prstClr val="black"/>
                </a:solidFill>
                <a:latin typeface="Calibri" panose="020F0502020204030204" pitchFamily="34" charset="0"/>
              </a:rPr>
              <a:t>Insert new strategies booklet and link to website strategies</a:t>
            </a:r>
          </a:p>
        </p:txBody>
      </p:sp>
    </p:spTree>
    <p:extLst>
      <p:ext uri="{BB962C8B-B14F-4D97-AF65-F5344CB8AC3E}">
        <p14:creationId xmlns:p14="http://schemas.microsoft.com/office/powerpoint/2010/main" val="2883089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530944"/>
          </a:xfrm>
        </p:spPr>
        <p:txBody>
          <a:bodyPr>
            <a:normAutofit/>
          </a:bodyPr>
          <a:lstStyle/>
          <a:p>
            <a:pPr algn="ctr"/>
            <a:br>
              <a:rPr lang="en-GB" dirty="0"/>
            </a:br>
            <a:br>
              <a:rPr lang="en-GB" dirty="0"/>
            </a:br>
            <a:r>
              <a:rPr lang="en-GB" dirty="0">
                <a:latin typeface="Calibri" panose="020F0502020204030204" pitchFamily="34" charset="0"/>
              </a:rPr>
              <a:t>New to English </a:t>
            </a:r>
            <a:br>
              <a:rPr lang="en-GB" dirty="0">
                <a:latin typeface="Calibri" panose="020F0502020204030204" pitchFamily="34" charset="0"/>
              </a:rPr>
            </a:br>
            <a:r>
              <a:rPr lang="en-GB" dirty="0">
                <a:latin typeface="Calibri" panose="020F0502020204030204" pitchFamily="34" charset="0"/>
              </a:rPr>
              <a:t>EAL Language Programmes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6935"/>
            <a:ext cx="4295434" cy="2880320"/>
          </a:xfrm>
          <a:prstGeom prst="rect">
            <a:avLst/>
          </a:prstGeom>
        </p:spPr>
      </p:pic>
    </p:spTree>
    <p:extLst>
      <p:ext uri="{BB962C8B-B14F-4D97-AF65-F5344CB8AC3E}">
        <p14:creationId xmlns:p14="http://schemas.microsoft.com/office/powerpoint/2010/main" val="923498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descr="E:\Teddy Talk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9172"/>
            <a:ext cx="9144000" cy="6519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359078"/>
            <a:ext cx="216024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solidFill>
                  <a:prstClr val="black"/>
                </a:solidFill>
                <a:latin typeface="Calibri" panose="020F0502020204030204" pitchFamily="34" charset="0"/>
              </a:rPr>
              <a:t>Teddy Talk</a:t>
            </a:r>
          </a:p>
          <a:p>
            <a:pPr algn="ctr"/>
            <a:r>
              <a:rPr lang="en-GB" sz="3200" b="1" dirty="0">
                <a:solidFill>
                  <a:prstClr val="black"/>
                </a:solidFill>
                <a:latin typeface="Calibri" panose="020F0502020204030204" pitchFamily="34" charset="0"/>
              </a:rPr>
              <a:t>Nursery</a:t>
            </a:r>
          </a:p>
        </p:txBody>
      </p:sp>
    </p:spTree>
    <p:extLst>
      <p:ext uri="{BB962C8B-B14F-4D97-AF65-F5344CB8AC3E}">
        <p14:creationId xmlns:p14="http://schemas.microsoft.com/office/powerpoint/2010/main" val="102894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steelr\AppData\Local\Microsoft\Windows\Temporary Internet Files\Content.Outlook\PQYJ1DTW\BB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1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536" y="260648"/>
            <a:ext cx="3168352"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dirty="0">
                <a:solidFill>
                  <a:prstClr val="black"/>
                </a:solidFill>
                <a:latin typeface="Calibri" panose="020F0502020204030204" pitchFamily="34" charset="0"/>
              </a:rPr>
              <a:t>Big Bear Banter</a:t>
            </a:r>
          </a:p>
          <a:p>
            <a:pPr algn="ctr"/>
            <a:r>
              <a:rPr lang="en-GB" sz="3200" b="1" dirty="0">
                <a:solidFill>
                  <a:prstClr val="black"/>
                </a:solidFill>
                <a:latin typeface="Calibri" panose="020F0502020204030204" pitchFamily="34" charset="0"/>
              </a:rPr>
              <a:t>P1-3</a:t>
            </a:r>
          </a:p>
        </p:txBody>
      </p:sp>
    </p:spTree>
    <p:extLst>
      <p:ext uri="{BB962C8B-B14F-4D97-AF65-F5344CB8AC3E}">
        <p14:creationId xmlns:p14="http://schemas.microsoft.com/office/powerpoint/2010/main" val="236202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4_7 Induction Pack - Microsoft Word"/>
          <p:cNvPicPr>
            <a:picLocks noChangeAspect="1"/>
          </p:cNvPicPr>
          <p:nvPr/>
        </p:nvPicPr>
        <p:blipFill rotWithShape="1">
          <a:blip r:embed="rId3">
            <a:extLst>
              <a:ext uri="{28A0092B-C50C-407E-A947-70E740481C1C}">
                <a14:useLocalDpi xmlns:a14="http://schemas.microsoft.com/office/drawing/2010/main" val="0"/>
              </a:ext>
            </a:extLst>
          </a:blip>
          <a:srcRect l="10298" t="19989" r="9553" b="4878"/>
          <a:stretch/>
        </p:blipFill>
        <p:spPr>
          <a:xfrm>
            <a:off x="827584" y="2924944"/>
            <a:ext cx="7328847" cy="3698543"/>
          </a:xfrm>
          <a:prstGeom prst="rect">
            <a:avLst/>
          </a:prstGeom>
          <a:ln w="6350">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006" y="571190"/>
            <a:ext cx="4394049" cy="2471653"/>
          </a:xfrm>
          <a:prstGeom prst="rect">
            <a:avLst/>
          </a:prstGeom>
        </p:spPr>
      </p:pic>
      <p:sp>
        <p:nvSpPr>
          <p:cNvPr id="5" name="TextBox 4"/>
          <p:cNvSpPr txBox="1"/>
          <p:nvPr/>
        </p:nvSpPr>
        <p:spPr>
          <a:xfrm>
            <a:off x="1115616" y="332656"/>
            <a:ext cx="3240360" cy="1569660"/>
          </a:xfrm>
          <a:prstGeom prst="rect">
            <a:avLst/>
          </a:prstGeom>
          <a:noFill/>
          <a:ln w="3175">
            <a:solidFill>
              <a:schemeClr val="tx1"/>
            </a:solidFill>
          </a:ln>
        </p:spPr>
        <p:txBody>
          <a:bodyPr wrap="square" rtlCol="0">
            <a:spAutoFit/>
          </a:bodyPr>
          <a:lstStyle/>
          <a:p>
            <a:pPr algn="ctr"/>
            <a:r>
              <a:rPr lang="en-GB" sz="3200" b="1" dirty="0">
                <a:solidFill>
                  <a:prstClr val="black"/>
                </a:solidFill>
                <a:latin typeface="Calibri" panose="020F0502020204030204" pitchFamily="34" charset="0"/>
              </a:rPr>
              <a:t>P4-7 </a:t>
            </a:r>
          </a:p>
          <a:p>
            <a:pPr algn="ctr"/>
            <a:r>
              <a:rPr lang="en-GB" sz="3200" b="1" dirty="0">
                <a:solidFill>
                  <a:prstClr val="black"/>
                </a:solidFill>
                <a:latin typeface="Calibri" panose="020F0502020204030204" pitchFamily="34" charset="0"/>
              </a:rPr>
              <a:t>EAL Induction Pack</a:t>
            </a:r>
          </a:p>
        </p:txBody>
      </p:sp>
    </p:spTree>
    <p:extLst>
      <p:ext uri="{BB962C8B-B14F-4D97-AF65-F5344CB8AC3E}">
        <p14:creationId xmlns:p14="http://schemas.microsoft.com/office/powerpoint/2010/main" val="171578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23" t="13275" r="6392" b="18027"/>
          <a:stretch/>
        </p:blipFill>
        <p:spPr bwMode="auto">
          <a:xfrm>
            <a:off x="2699792" y="116632"/>
            <a:ext cx="4248472" cy="225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475656" y="2780928"/>
            <a:ext cx="7200800" cy="3444256"/>
          </a:xfrm>
          <a:prstGeom prst="round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051720" y="3293494"/>
            <a:ext cx="6624736" cy="2419124"/>
          </a:xfrm>
          <a:prstGeom prst="rect">
            <a:avLst/>
          </a:prstGeom>
          <a:noFill/>
        </p:spPr>
        <p:txBody>
          <a:bodyPr wrap="square" rtlCol="0">
            <a:spAutoFit/>
          </a:bodyPr>
          <a:lstStyle/>
          <a:p>
            <a:pPr fontAlgn="auto">
              <a:lnSpc>
                <a:spcPct val="90000"/>
              </a:lnSpc>
              <a:spcAft>
                <a:spcPts val="0"/>
              </a:spcAft>
            </a:pPr>
            <a:r>
              <a:rPr lang="en-GB" sz="2800" dirty="0">
                <a:latin typeface="Calibri" panose="020F0502020204030204" pitchFamily="34" charset="0"/>
              </a:rPr>
              <a:t>Quick recap on theory</a:t>
            </a:r>
          </a:p>
          <a:p>
            <a:pPr marL="514350" indent="-514350" fontAlgn="auto">
              <a:lnSpc>
                <a:spcPct val="90000"/>
              </a:lnSpc>
              <a:spcAft>
                <a:spcPts val="0"/>
              </a:spcAft>
              <a:buFont typeface="+mj-lt"/>
              <a:buAutoNum type="arabicPeriod"/>
            </a:pPr>
            <a:r>
              <a:rPr lang="en-GB" sz="2800" dirty="0">
                <a:latin typeface="Calibri" panose="020F0502020204030204" pitchFamily="34" charset="0"/>
              </a:rPr>
              <a:t>Listening and Talking Levels</a:t>
            </a:r>
          </a:p>
          <a:p>
            <a:pPr marL="514350" indent="-514350" fontAlgn="auto">
              <a:lnSpc>
                <a:spcPct val="90000"/>
              </a:lnSpc>
              <a:spcAft>
                <a:spcPts val="0"/>
              </a:spcAft>
              <a:buFont typeface="+mj-lt"/>
              <a:buAutoNum type="arabicPeriod"/>
            </a:pPr>
            <a:r>
              <a:rPr lang="en-GB" sz="2800" dirty="0">
                <a:latin typeface="Calibri" panose="020F0502020204030204" pitchFamily="34" charset="0"/>
              </a:rPr>
              <a:t>Technology for EAL Learners</a:t>
            </a:r>
          </a:p>
          <a:p>
            <a:pPr marL="514350" indent="-514350" fontAlgn="auto">
              <a:lnSpc>
                <a:spcPct val="90000"/>
              </a:lnSpc>
              <a:spcAft>
                <a:spcPts val="0"/>
              </a:spcAft>
              <a:buFont typeface="+mj-lt"/>
              <a:buAutoNum type="arabicPeriod"/>
            </a:pPr>
            <a:r>
              <a:rPr lang="en-GB" sz="2800" dirty="0">
                <a:latin typeface="Calibri" panose="020F0502020204030204" pitchFamily="34" charset="0"/>
              </a:rPr>
              <a:t>Reading Strategies</a:t>
            </a:r>
          </a:p>
          <a:p>
            <a:pPr marL="514350" indent="-514350" fontAlgn="auto">
              <a:lnSpc>
                <a:spcPct val="90000"/>
              </a:lnSpc>
              <a:spcAft>
                <a:spcPts val="0"/>
              </a:spcAft>
              <a:buFont typeface="+mj-lt"/>
              <a:buAutoNum type="arabicPeriod"/>
            </a:pPr>
            <a:r>
              <a:rPr lang="en-GB" sz="2800" dirty="0" err="1">
                <a:latin typeface="Calibri" panose="020F0502020204030204" pitchFamily="34" charset="0"/>
              </a:rPr>
              <a:t>Dictogloss</a:t>
            </a:r>
            <a:endParaRPr lang="en-GB" sz="2800" dirty="0">
              <a:latin typeface="Calibri" panose="020F0502020204030204" pitchFamily="34" charset="0"/>
            </a:endParaRPr>
          </a:p>
          <a:p>
            <a:pPr marL="514350" indent="-514350" fontAlgn="auto">
              <a:lnSpc>
                <a:spcPct val="90000"/>
              </a:lnSpc>
              <a:spcAft>
                <a:spcPts val="0"/>
              </a:spcAft>
              <a:buFont typeface="+mj-lt"/>
              <a:buAutoNum type="arabicPeriod"/>
            </a:pPr>
            <a:r>
              <a:rPr lang="en-GB" sz="2800" dirty="0">
                <a:latin typeface="Calibri" panose="020F0502020204030204" pitchFamily="34" charset="0"/>
              </a:rPr>
              <a:t>Inclusion in school life</a:t>
            </a:r>
          </a:p>
        </p:txBody>
      </p:sp>
    </p:spTree>
    <p:extLst>
      <p:ext uri="{BB962C8B-B14F-4D97-AF65-F5344CB8AC3E}">
        <p14:creationId xmlns:p14="http://schemas.microsoft.com/office/powerpoint/2010/main" val="120560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Induction Packv2 - Microsoft Word"/>
          <p:cNvPicPr>
            <a:picLocks noChangeAspect="1"/>
          </p:cNvPicPr>
          <p:nvPr/>
        </p:nvPicPr>
        <p:blipFill rotWithShape="1">
          <a:blip r:embed="rId3">
            <a:extLst>
              <a:ext uri="{28A0092B-C50C-407E-A947-70E740481C1C}">
                <a14:useLocalDpi xmlns:a14="http://schemas.microsoft.com/office/drawing/2010/main" val="0"/>
              </a:ext>
            </a:extLst>
          </a:blip>
          <a:srcRect l="16146" t="22309" r="15421" b="5454"/>
          <a:stretch/>
        </p:blipFill>
        <p:spPr>
          <a:xfrm>
            <a:off x="1115616" y="1988840"/>
            <a:ext cx="7467137" cy="4243453"/>
          </a:xfrm>
          <a:prstGeom prst="rect">
            <a:avLst/>
          </a:prstGeom>
          <a:ln w="3175">
            <a:solidFill>
              <a:schemeClr val="tx1"/>
            </a:solidFill>
          </a:ln>
        </p:spPr>
      </p:pic>
      <p:sp>
        <p:nvSpPr>
          <p:cNvPr id="7" name="TextBox 6"/>
          <p:cNvSpPr txBox="1"/>
          <p:nvPr/>
        </p:nvSpPr>
        <p:spPr>
          <a:xfrm>
            <a:off x="1403648" y="476672"/>
            <a:ext cx="3096344" cy="1077218"/>
          </a:xfrm>
          <a:prstGeom prst="rect">
            <a:avLst/>
          </a:prstGeom>
          <a:noFill/>
          <a:ln w="12700">
            <a:solidFill>
              <a:schemeClr val="tx1"/>
            </a:solidFill>
          </a:ln>
        </p:spPr>
        <p:txBody>
          <a:bodyPr wrap="square" rtlCol="0">
            <a:spAutoFit/>
          </a:bodyPr>
          <a:lstStyle/>
          <a:p>
            <a:r>
              <a:rPr lang="en-GB" sz="3200" dirty="0">
                <a:solidFill>
                  <a:prstClr val="black"/>
                </a:solidFill>
                <a:latin typeface="Calibri" panose="020F0502020204030204" pitchFamily="34" charset="0"/>
              </a:rPr>
              <a:t>EAL Secondary Induction Pack</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188640"/>
            <a:ext cx="3176200" cy="211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126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1794" name="Rectangle 2"/>
          <p:cNvSpPr>
            <a:spLocks noGrp="1"/>
          </p:cNvSpPr>
          <p:nvPr>
            <p:ph type="body" sz="half" idx="1"/>
          </p:nvPr>
        </p:nvSpPr>
        <p:spPr>
          <a:xfrm>
            <a:off x="457200" y="2708275"/>
            <a:ext cx="4038600" cy="1512888"/>
          </a:xfrm>
        </p:spPr>
        <p:txBody>
          <a:bodyPr/>
          <a:lstStyle/>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p:txBody>
      </p:sp>
      <p:pic>
        <p:nvPicPr>
          <p:cNvPr id="161796" name="Picture 4" descr="MC900056986[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60875" y="44624"/>
            <a:ext cx="4062413" cy="6191250"/>
          </a:xfrm>
        </p:spPr>
      </p:pic>
      <p:sp>
        <p:nvSpPr>
          <p:cNvPr id="161795" name="Rectangle 3"/>
          <p:cNvSpPr>
            <a:spLocks noChangeArrowheads="1"/>
          </p:cNvSpPr>
          <p:nvPr/>
        </p:nvSpPr>
        <p:spPr bwMode="auto">
          <a:xfrm>
            <a:off x="1769915" y="4365104"/>
            <a:ext cx="2658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effectLst>
                  <a:outerShdw blurRad="38100" dist="38100" dir="2700000" algn="tl">
                    <a:srgbClr val="FFFFFF"/>
                  </a:outerShdw>
                </a:effectLst>
                <a:latin typeface="Arial" charset="0"/>
              </a:rPr>
              <a:t>1   New to English</a:t>
            </a:r>
          </a:p>
        </p:txBody>
      </p:sp>
      <p:sp>
        <p:nvSpPr>
          <p:cNvPr id="161797" name="Rectangle 5"/>
          <p:cNvSpPr>
            <a:spLocks noChangeArrowheads="1"/>
          </p:cNvSpPr>
          <p:nvPr/>
        </p:nvSpPr>
        <p:spPr bwMode="auto">
          <a:xfrm>
            <a:off x="1904209" y="3381010"/>
            <a:ext cx="2871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2   Early Acquisition</a:t>
            </a:r>
          </a:p>
        </p:txBody>
      </p:sp>
      <p:sp>
        <p:nvSpPr>
          <p:cNvPr id="161798" name="Rectangle 6"/>
          <p:cNvSpPr>
            <a:spLocks noChangeArrowheads="1"/>
          </p:cNvSpPr>
          <p:nvPr/>
        </p:nvSpPr>
        <p:spPr bwMode="auto">
          <a:xfrm>
            <a:off x="1027220" y="2544618"/>
            <a:ext cx="3986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3   Developing Competence</a:t>
            </a:r>
          </a:p>
        </p:txBody>
      </p:sp>
      <p:sp>
        <p:nvSpPr>
          <p:cNvPr id="161799" name="Rectangle 7"/>
          <p:cNvSpPr>
            <a:spLocks noChangeArrowheads="1"/>
          </p:cNvSpPr>
          <p:nvPr/>
        </p:nvSpPr>
        <p:spPr bwMode="auto">
          <a:xfrm>
            <a:off x="3020715" y="1773237"/>
            <a:ext cx="2117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4   Competent</a:t>
            </a:r>
          </a:p>
        </p:txBody>
      </p:sp>
      <p:sp>
        <p:nvSpPr>
          <p:cNvPr id="161800" name="Rectangle 8"/>
          <p:cNvSpPr>
            <a:spLocks noChangeArrowheads="1"/>
          </p:cNvSpPr>
          <p:nvPr/>
        </p:nvSpPr>
        <p:spPr bwMode="auto">
          <a:xfrm>
            <a:off x="3616216" y="1193223"/>
            <a:ext cx="1467068"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spcBef>
                <a:spcPct val="20000"/>
              </a:spcBef>
              <a:buFont typeface="Arial" charset="0"/>
              <a:buNone/>
            </a:pPr>
            <a:r>
              <a:rPr lang="en-GB" sz="2400" dirty="0">
                <a:effectLst>
                  <a:outerShdw blurRad="38100" dist="38100" dir="2700000" algn="tl">
                    <a:srgbClr val="FFFFFF"/>
                  </a:outerShdw>
                </a:effectLst>
                <a:latin typeface="Arial" charset="0"/>
              </a:rPr>
              <a:t>5   Fluent</a:t>
            </a:r>
          </a:p>
        </p:txBody>
      </p:sp>
      <p:sp>
        <p:nvSpPr>
          <p:cNvPr id="2" name="TextBox 1"/>
          <p:cNvSpPr txBox="1"/>
          <p:nvPr/>
        </p:nvSpPr>
        <p:spPr>
          <a:xfrm>
            <a:off x="755577" y="6237312"/>
            <a:ext cx="7344816" cy="523220"/>
          </a:xfrm>
          <a:prstGeom prst="rect">
            <a:avLst/>
          </a:prstGeom>
          <a:noFill/>
        </p:spPr>
        <p:txBody>
          <a:bodyPr wrap="square" rtlCol="0">
            <a:spAutoFit/>
          </a:bodyPr>
          <a:lstStyle/>
          <a:p>
            <a:pPr algn="ctr"/>
            <a:r>
              <a:rPr lang="en-GB" dirty="0"/>
              <a:t> </a:t>
            </a:r>
            <a:r>
              <a:rPr lang="en-GB" sz="2800" dirty="0"/>
              <a:t>5 Stages of English Language Acquisition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1979" y="503094"/>
            <a:ext cx="5771679" cy="523220"/>
          </a:xfrm>
          <a:prstGeom prst="rect">
            <a:avLst/>
          </a:prstGeom>
          <a:noFill/>
        </p:spPr>
        <p:txBody>
          <a:bodyPr wrap="square" rtlCol="0">
            <a:spAutoFit/>
          </a:bodyPr>
          <a:lstStyle/>
          <a:p>
            <a:r>
              <a:rPr lang="en-GB" sz="2800" b="1" u="sng" dirty="0"/>
              <a:t>Activity – Listening and Talking </a:t>
            </a:r>
          </a:p>
        </p:txBody>
      </p:sp>
      <p:sp>
        <p:nvSpPr>
          <p:cNvPr id="3" name="TextBox 2"/>
          <p:cNvSpPr txBox="1"/>
          <p:nvPr/>
        </p:nvSpPr>
        <p:spPr>
          <a:xfrm>
            <a:off x="1619672" y="1772816"/>
            <a:ext cx="6912768" cy="2677656"/>
          </a:xfrm>
          <a:prstGeom prst="rect">
            <a:avLst/>
          </a:prstGeom>
          <a:noFill/>
        </p:spPr>
        <p:txBody>
          <a:bodyPr wrap="square" rtlCol="0">
            <a:spAutoFit/>
          </a:bodyPr>
          <a:lstStyle/>
          <a:p>
            <a:pPr marL="457200" indent="-457200">
              <a:buFont typeface="Wingdings" panose="05000000000000000000" pitchFamily="2" charset="2"/>
              <a:buChar char="q"/>
            </a:pPr>
            <a:r>
              <a:rPr lang="en-GB" sz="2800" dirty="0"/>
              <a:t>Have a look a transcript for pupils A,B, C or D.</a:t>
            </a:r>
          </a:p>
          <a:p>
            <a:endParaRPr lang="en-GB" sz="2800" dirty="0"/>
          </a:p>
          <a:p>
            <a:pPr marL="457200" indent="-457200">
              <a:buFont typeface="Wingdings" panose="05000000000000000000" pitchFamily="2" charset="2"/>
              <a:buChar char="q"/>
            </a:pPr>
            <a:r>
              <a:rPr lang="en-GB" sz="2800" dirty="0"/>
              <a:t>What Listening and Talking Level/Levels do you think your pupil is working at?</a:t>
            </a: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34" y="4447107"/>
            <a:ext cx="7931444" cy="5582156"/>
          </a:xfrm>
          <a:prstGeom prst="rect">
            <a:avLst/>
          </a:prstGeom>
        </p:spPr>
      </p:pic>
      <p:pic>
        <p:nvPicPr>
          <p:cNvPr id="2052" name="Picture 4" descr="C:\Users\aroy\AppData\Local\Microsoft\Windows\Temporary Internet Files\Content.IE5\8RPHZ1LU\pair-talkin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7796" y="62571"/>
            <a:ext cx="1814510" cy="18145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roy\AppData\Local\Microsoft\Windows\Temporary Internet Files\Content.IE5\8RPHZ1LU\512px-Number_1_in_green_rounded_squar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944" y="140495"/>
            <a:ext cx="1192696" cy="1192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29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Choose 2/3 strategies that could support your pupil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8150" y="1806575"/>
            <a:ext cx="5727700"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65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0"/>
            <a:ext cx="7406640" cy="1472184"/>
          </a:xfrm>
        </p:spPr>
        <p:txBody>
          <a:bodyPr/>
          <a:lstStyle/>
          <a:p>
            <a:r>
              <a:rPr lang="en-GB" dirty="0"/>
              <a:t>ICT for EAL Pupils</a:t>
            </a:r>
          </a:p>
        </p:txBody>
      </p:sp>
      <p:sp>
        <p:nvSpPr>
          <p:cNvPr id="3" name="Subtitle 2"/>
          <p:cNvSpPr>
            <a:spLocks noGrp="1"/>
          </p:cNvSpPr>
          <p:nvPr>
            <p:ph type="subTitle" idx="1"/>
          </p:nvPr>
        </p:nvSpPr>
        <p:spPr>
          <a:xfrm>
            <a:off x="1432560" y="1850064"/>
            <a:ext cx="7406640" cy="2875080"/>
          </a:xfrm>
        </p:spPr>
        <p:txBody>
          <a:bodyPr>
            <a:normAutofit fontScale="85000" lnSpcReduction="20000"/>
          </a:bodyPr>
          <a:lstStyle/>
          <a:p>
            <a:r>
              <a:rPr lang="en-GB" sz="3300" dirty="0"/>
              <a:t>Pair and Share (Shoulder Partners)</a:t>
            </a:r>
          </a:p>
          <a:p>
            <a:pPr marL="484632" indent="-457200">
              <a:buFont typeface="Wingdings" panose="05000000000000000000" pitchFamily="2" charset="2"/>
              <a:buChar char="q"/>
            </a:pPr>
            <a:r>
              <a:rPr lang="en-GB" sz="3300" dirty="0"/>
              <a:t>Look at the following ICT tools for EAL Learners</a:t>
            </a:r>
          </a:p>
          <a:p>
            <a:pPr marL="484632" indent="-457200">
              <a:buFont typeface="Wingdings" panose="05000000000000000000" pitchFamily="2" charset="2"/>
              <a:buChar char="q"/>
            </a:pPr>
            <a:r>
              <a:rPr lang="en-GB" sz="3300" dirty="0"/>
              <a:t>Discuss which ones you have used and in which context</a:t>
            </a:r>
          </a:p>
          <a:p>
            <a:pPr marL="484632" indent="-457200">
              <a:buFont typeface="Wingdings" panose="05000000000000000000" pitchFamily="2" charset="2"/>
              <a:buChar char="q"/>
            </a:pPr>
            <a:r>
              <a:rPr lang="en-GB" sz="3300" dirty="0"/>
              <a:t>Are there any other ICT tools which you think would benefit EAL Learners?</a:t>
            </a:r>
          </a:p>
          <a:p>
            <a:endParaRPr lang="en-GB" dirty="0"/>
          </a:p>
          <a:p>
            <a:endParaRPr lang="en-GB" dirty="0"/>
          </a:p>
        </p:txBody>
      </p:sp>
      <p:sp>
        <p:nvSpPr>
          <p:cNvPr id="5" name="TextBox 4"/>
          <p:cNvSpPr txBox="1"/>
          <p:nvPr/>
        </p:nvSpPr>
        <p:spPr>
          <a:xfrm>
            <a:off x="1359773" y="5157192"/>
            <a:ext cx="6696744" cy="523220"/>
          </a:xfrm>
          <a:prstGeom prst="rect">
            <a:avLst/>
          </a:prstGeom>
          <a:noFill/>
        </p:spPr>
        <p:txBody>
          <a:bodyPr wrap="square" rtlCol="0">
            <a:spAutoFit/>
          </a:bodyPr>
          <a:lstStyle/>
          <a:p>
            <a:r>
              <a:rPr lang="en-GB" sz="2800" b="1" dirty="0">
                <a:latin typeface="Calibri" panose="020F0502020204030204" pitchFamily="34" charset="0"/>
              </a:rPr>
              <a:t>Share your experiences as a group</a:t>
            </a:r>
          </a:p>
        </p:txBody>
      </p:sp>
      <p:pic>
        <p:nvPicPr>
          <p:cNvPr id="3075" name="Picture 3" descr="C:\Users\aroy\AppData\Local\Microsoft\Windows\Temporary Internet Files\Content.IE5\8RPHZ1LU\number_two_1600_clr_986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451"/>
            <a:ext cx="1611944" cy="152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1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2342381"/>
            <a:ext cx="28765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497642" y="-728155"/>
            <a:ext cx="7406640" cy="1472184"/>
          </a:xfrm>
        </p:spPr>
        <p:txBody>
          <a:bodyPr/>
          <a:lstStyle/>
          <a:p>
            <a:r>
              <a:rPr lang="en-GB" dirty="0"/>
              <a:t>ICT for EAL Learners </a:t>
            </a:r>
          </a:p>
        </p:txBody>
      </p:sp>
      <p:sp>
        <p:nvSpPr>
          <p:cNvPr id="4" name="AutoShape 2" descr="Image result for image google translate ap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855" y="762942"/>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75883" y="1052736"/>
            <a:ext cx="4536504" cy="646331"/>
          </a:xfrm>
          <a:prstGeom prst="rect">
            <a:avLst/>
          </a:prstGeom>
          <a:noFill/>
        </p:spPr>
        <p:txBody>
          <a:bodyPr wrap="square" rtlCol="0">
            <a:spAutoFit/>
          </a:bodyPr>
          <a:lstStyle/>
          <a:p>
            <a:pPr marL="285750" indent="-285750">
              <a:buFont typeface="Arial" panose="020B0604020202020204" pitchFamily="34" charset="0"/>
              <a:buChar char="•"/>
            </a:pPr>
            <a:r>
              <a:rPr lang="en-GB" dirty="0"/>
              <a:t>Google translate app for Chromebooks </a:t>
            </a:r>
          </a:p>
        </p:txBody>
      </p:sp>
      <p:sp>
        <p:nvSpPr>
          <p:cNvPr id="6" name="TextBox 5"/>
          <p:cNvSpPr txBox="1"/>
          <p:nvPr/>
        </p:nvSpPr>
        <p:spPr>
          <a:xfrm>
            <a:off x="3547891" y="1755970"/>
            <a:ext cx="4464496" cy="646331"/>
          </a:xfrm>
          <a:prstGeom prst="rect">
            <a:avLst/>
          </a:prstGeom>
          <a:noFill/>
        </p:spPr>
        <p:txBody>
          <a:bodyPr wrap="square" rtlCol="0">
            <a:spAutoFit/>
          </a:bodyPr>
          <a:lstStyle/>
          <a:p>
            <a:pPr marL="285750" indent="-285750">
              <a:buFont typeface="Arial" panose="020B0604020202020204" pitchFamily="34" charset="0"/>
              <a:buChar char="•"/>
            </a:pPr>
            <a:r>
              <a:rPr lang="en-GB" dirty="0"/>
              <a:t>Google translate extension for chrome on  PC and Chromebooks </a:t>
            </a:r>
          </a:p>
        </p:txBody>
      </p:sp>
      <p:sp>
        <p:nvSpPr>
          <p:cNvPr id="7" name="AutoShape 5" descr="Image result for google translate extens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1151056" y="4004332"/>
            <a:ext cx="6861331" cy="1200329"/>
          </a:xfrm>
          <a:prstGeom prst="rect">
            <a:avLst/>
          </a:prstGeom>
          <a:noFill/>
        </p:spPr>
        <p:txBody>
          <a:bodyPr wrap="square" rtlCol="0">
            <a:spAutoFit/>
          </a:bodyPr>
          <a:lstStyle/>
          <a:p>
            <a:r>
              <a:rPr lang="en-GB" dirty="0"/>
              <a:t>Readers: Google Doc reader (add on)</a:t>
            </a:r>
          </a:p>
          <a:p>
            <a:r>
              <a:rPr lang="en-GB" dirty="0"/>
              <a:t>	  Read and Write for Google (subscription needed)</a:t>
            </a:r>
          </a:p>
          <a:p>
            <a:r>
              <a:rPr lang="en-GB" dirty="0"/>
              <a:t>	  Natural Reader           works for PDF, Jpegs etc. </a:t>
            </a:r>
          </a:p>
          <a:p>
            <a:r>
              <a:rPr lang="en-GB" dirty="0"/>
              <a:t>	</a:t>
            </a:r>
          </a:p>
        </p:txBody>
      </p:sp>
      <p:sp>
        <p:nvSpPr>
          <p:cNvPr id="9" name="TextBox 8"/>
          <p:cNvSpPr txBox="1"/>
          <p:nvPr/>
        </p:nvSpPr>
        <p:spPr>
          <a:xfrm>
            <a:off x="1205297" y="5552365"/>
            <a:ext cx="4536504" cy="923330"/>
          </a:xfrm>
          <a:prstGeom prst="rect">
            <a:avLst/>
          </a:prstGeom>
          <a:noFill/>
        </p:spPr>
        <p:txBody>
          <a:bodyPr wrap="square" rtlCol="0">
            <a:spAutoFit/>
          </a:bodyPr>
          <a:lstStyle/>
          <a:p>
            <a:pPr marL="285750" indent="-285750">
              <a:buFont typeface="Arial" panose="020B0604020202020204" pitchFamily="34" charset="0"/>
              <a:buChar char="•"/>
            </a:pPr>
            <a:r>
              <a:rPr lang="en-GB" dirty="0"/>
              <a:t>Switch between home language and English on their keyboards </a:t>
            </a:r>
          </a:p>
          <a:p>
            <a:r>
              <a:rPr lang="en-GB" dirty="0"/>
              <a:t>    (in settings)</a:t>
            </a:r>
          </a:p>
        </p:txBody>
      </p:sp>
      <p:sp>
        <p:nvSpPr>
          <p:cNvPr id="10" name="AutoShape 9" descr="Image result for language butt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365" y="5552365"/>
            <a:ext cx="1179794" cy="117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3707904" y="3137718"/>
            <a:ext cx="4464496" cy="369332"/>
          </a:xfrm>
          <a:prstGeom prst="rect">
            <a:avLst/>
          </a:prstGeom>
          <a:noFill/>
        </p:spPr>
        <p:txBody>
          <a:bodyPr wrap="square" rtlCol="0">
            <a:spAutoFit/>
          </a:bodyPr>
          <a:lstStyle/>
          <a:p>
            <a:pPr marL="285750" indent="-285750">
              <a:buFont typeface="Arial" panose="020B0604020202020204" pitchFamily="34" charset="0"/>
              <a:buChar char="•"/>
            </a:pPr>
            <a:r>
              <a:rPr lang="en-GB" dirty="0"/>
              <a:t>Translation  tools in Google Docs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7605" y="4635203"/>
            <a:ext cx="314325"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541" y="3658748"/>
            <a:ext cx="1233488"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8482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p:cNvSpPr>
          <p:nvPr>
            <p:ph type="body" sz="half" idx="1"/>
          </p:nvPr>
        </p:nvSpPr>
        <p:spPr>
          <a:xfrm>
            <a:off x="457200" y="2708275"/>
            <a:ext cx="4038600" cy="1512888"/>
          </a:xfrm>
        </p:spPr>
        <p:txBody>
          <a:bodyPr/>
          <a:lstStyle/>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a:p>
            <a:pPr>
              <a:lnSpc>
                <a:spcPct val="80000"/>
              </a:lnSpc>
              <a:buFont typeface="Arial" charset="0"/>
              <a:buNone/>
            </a:pPr>
            <a:endParaRPr lang="en-GB" sz="2400"/>
          </a:p>
        </p:txBody>
      </p:sp>
      <p:pic>
        <p:nvPicPr>
          <p:cNvPr id="161796" name="Picture 4" descr="MC900056986[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60875" y="44624"/>
            <a:ext cx="4062413" cy="6191250"/>
          </a:xfrm>
        </p:spPr>
      </p:pic>
      <p:sp>
        <p:nvSpPr>
          <p:cNvPr id="161795" name="Rectangle 3"/>
          <p:cNvSpPr>
            <a:spLocks noChangeArrowheads="1"/>
          </p:cNvSpPr>
          <p:nvPr/>
        </p:nvSpPr>
        <p:spPr bwMode="auto">
          <a:xfrm>
            <a:off x="1769915" y="4365104"/>
            <a:ext cx="26580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dirty="0">
                <a:effectLst>
                  <a:outerShdw blurRad="38100" dist="38100" dir="2700000" algn="tl">
                    <a:srgbClr val="FFFFFF"/>
                  </a:outerShdw>
                </a:effectLst>
                <a:latin typeface="Arial" charset="0"/>
              </a:rPr>
              <a:t>1   New to English</a:t>
            </a:r>
          </a:p>
        </p:txBody>
      </p:sp>
      <p:sp>
        <p:nvSpPr>
          <p:cNvPr id="161797" name="Rectangle 5"/>
          <p:cNvSpPr>
            <a:spLocks noChangeArrowheads="1"/>
          </p:cNvSpPr>
          <p:nvPr/>
        </p:nvSpPr>
        <p:spPr bwMode="auto">
          <a:xfrm>
            <a:off x="1904209" y="3381010"/>
            <a:ext cx="28719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2   Early Acquisition</a:t>
            </a:r>
          </a:p>
        </p:txBody>
      </p:sp>
      <p:sp>
        <p:nvSpPr>
          <p:cNvPr id="161798" name="Rectangle 6"/>
          <p:cNvSpPr>
            <a:spLocks noChangeArrowheads="1"/>
          </p:cNvSpPr>
          <p:nvPr/>
        </p:nvSpPr>
        <p:spPr bwMode="auto">
          <a:xfrm>
            <a:off x="1027220" y="2544618"/>
            <a:ext cx="39869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3   Developing Competence</a:t>
            </a:r>
          </a:p>
        </p:txBody>
      </p:sp>
      <p:sp>
        <p:nvSpPr>
          <p:cNvPr id="161799" name="Rectangle 7"/>
          <p:cNvSpPr>
            <a:spLocks noChangeArrowheads="1"/>
          </p:cNvSpPr>
          <p:nvPr/>
        </p:nvSpPr>
        <p:spPr bwMode="auto">
          <a:xfrm>
            <a:off x="3020715" y="1773237"/>
            <a:ext cx="21178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a:effectLst>
                  <a:outerShdw blurRad="38100" dist="38100" dir="2700000" algn="tl">
                    <a:srgbClr val="FFFFFF"/>
                  </a:outerShdw>
                </a:effectLst>
                <a:latin typeface="Arial" charset="0"/>
              </a:rPr>
              <a:t>4   Competent</a:t>
            </a:r>
          </a:p>
        </p:txBody>
      </p:sp>
      <p:sp>
        <p:nvSpPr>
          <p:cNvPr id="161800" name="Rectangle 8"/>
          <p:cNvSpPr>
            <a:spLocks noChangeArrowheads="1"/>
          </p:cNvSpPr>
          <p:nvPr/>
        </p:nvSpPr>
        <p:spPr bwMode="auto">
          <a:xfrm>
            <a:off x="3616216" y="1193223"/>
            <a:ext cx="1467068"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spcBef>
                <a:spcPct val="20000"/>
              </a:spcBef>
              <a:buFont typeface="Arial" charset="0"/>
              <a:buNone/>
            </a:pPr>
            <a:r>
              <a:rPr lang="en-GB" sz="2400" dirty="0">
                <a:effectLst>
                  <a:outerShdw blurRad="38100" dist="38100" dir="2700000" algn="tl">
                    <a:srgbClr val="FFFFFF"/>
                  </a:outerShdw>
                </a:effectLst>
                <a:latin typeface="Arial" charset="0"/>
              </a:rPr>
              <a:t>5   Fluent</a:t>
            </a:r>
          </a:p>
        </p:txBody>
      </p:sp>
      <p:sp>
        <p:nvSpPr>
          <p:cNvPr id="2" name="TextBox 1"/>
          <p:cNvSpPr txBox="1"/>
          <p:nvPr/>
        </p:nvSpPr>
        <p:spPr>
          <a:xfrm>
            <a:off x="755577" y="6237312"/>
            <a:ext cx="7344816" cy="523220"/>
          </a:xfrm>
          <a:prstGeom prst="rect">
            <a:avLst/>
          </a:prstGeom>
          <a:noFill/>
        </p:spPr>
        <p:txBody>
          <a:bodyPr wrap="square" rtlCol="0">
            <a:spAutoFit/>
          </a:bodyPr>
          <a:lstStyle/>
          <a:p>
            <a:pPr algn="ctr"/>
            <a:r>
              <a:rPr lang="en-GB" dirty="0"/>
              <a:t> </a:t>
            </a:r>
            <a:r>
              <a:rPr lang="en-GB" sz="2800" dirty="0"/>
              <a:t>5 Stages of English Language Acquisition</a:t>
            </a:r>
          </a:p>
        </p:txBody>
      </p:sp>
    </p:spTree>
    <p:extLst>
      <p:ext uri="{BB962C8B-B14F-4D97-AF65-F5344CB8AC3E}">
        <p14:creationId xmlns:p14="http://schemas.microsoft.com/office/powerpoint/2010/main" val="3282664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93106"/>
            <a:ext cx="4320480" cy="1143000"/>
          </a:xfrm>
        </p:spPr>
        <p:txBody>
          <a:bodyPr/>
          <a:lstStyle/>
          <a:p>
            <a:r>
              <a:rPr lang="en-GB" dirty="0">
                <a:latin typeface="Arial" panose="020B0604020202020204" pitchFamily="34" charset="0"/>
                <a:cs typeface="Arial" panose="020B0604020202020204" pitchFamily="34" charset="0"/>
              </a:rPr>
              <a:t>Los </a:t>
            </a:r>
            <a:r>
              <a:rPr lang="en-GB" dirty="0" err="1">
                <a:latin typeface="Arial" panose="020B0604020202020204" pitchFamily="34" charset="0"/>
                <a:cs typeface="Arial" panose="020B0604020202020204" pitchFamily="34" charset="0"/>
              </a:rPr>
              <a:t>Romanos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03648" y="1916832"/>
            <a:ext cx="3712456" cy="4800600"/>
          </a:xfrm>
        </p:spPr>
        <p:txBody>
          <a:bodyPr>
            <a:normAutofit fontScale="92500" lnSpcReduction="20000"/>
          </a:bodyPr>
          <a:lstStyle/>
          <a:p>
            <a:r>
              <a:rPr lang="en-GB" sz="2800" dirty="0">
                <a:latin typeface="Arial" panose="020B0604020202020204" pitchFamily="34" charset="0"/>
                <a:cs typeface="Arial" panose="020B0604020202020204" pitchFamily="34" charset="0"/>
              </a:rPr>
              <a:t>Read the text with a partner out loud.</a:t>
            </a:r>
          </a:p>
          <a:p>
            <a:r>
              <a:rPr lang="en-GB" sz="2800" dirty="0">
                <a:latin typeface="Arial" panose="020B0604020202020204" pitchFamily="34" charset="0"/>
                <a:cs typeface="Arial" panose="020B0604020202020204" pitchFamily="34" charset="0"/>
              </a:rPr>
              <a:t>Was some of it accessible? Why?</a:t>
            </a:r>
          </a:p>
          <a:p>
            <a:r>
              <a:rPr lang="en-GB" sz="2800" dirty="0">
                <a:latin typeface="Arial" panose="020B0604020202020204" pitchFamily="34" charset="0"/>
                <a:cs typeface="Arial" panose="020B0604020202020204" pitchFamily="34" charset="0"/>
              </a:rPr>
              <a:t>Look at the strategies sheets for your level – what would have helped you?</a:t>
            </a:r>
          </a:p>
          <a:p>
            <a:r>
              <a:rPr lang="en-GB" sz="2800" dirty="0">
                <a:latin typeface="Arial" panose="020B0604020202020204" pitchFamily="34" charset="0"/>
                <a:cs typeface="Arial" panose="020B0604020202020204" pitchFamily="34" charset="0"/>
              </a:rPr>
              <a:t>What type of follow on activities would be appropriate to your level of Spanish?</a:t>
            </a:r>
          </a:p>
          <a:p>
            <a:endParaRPr lang="en-GB" dirty="0">
              <a:latin typeface="Arial" panose="020B0604020202020204" pitchFamily="34" charset="0"/>
              <a:cs typeface="Arial" panose="020B0604020202020204" pitchFamily="34" charset="0"/>
            </a:endParaRPr>
          </a:p>
          <a:p>
            <a:endParaRPr lang="en-GB" dirty="0"/>
          </a:p>
          <a:p>
            <a:endParaRPr lang="en-GB" dirty="0"/>
          </a:p>
        </p:txBody>
      </p:sp>
      <p:pic>
        <p:nvPicPr>
          <p:cNvPr id="1026" name="Picture 2" descr="C:\Users\aroy\AppData\Local\Microsoft\Windows\Temporary Internet Files\Content.IE5\RUBN7BL2\6722414889_80d450052f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734" y="1556792"/>
            <a:ext cx="339045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aroy\AppData\Local\Microsoft\Windows\Temporary Internet Files\Content.IE5\BA70IOYX\3-cop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331"/>
            <a:ext cx="1360115" cy="154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6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Dictogloss</a:t>
            </a:r>
            <a:endParaRPr lang="en-GB" dirty="0"/>
          </a:p>
        </p:txBody>
      </p:sp>
      <p:sp>
        <p:nvSpPr>
          <p:cNvPr id="3" name="TextBox 2"/>
          <p:cNvSpPr txBox="1"/>
          <p:nvPr/>
        </p:nvSpPr>
        <p:spPr>
          <a:xfrm>
            <a:off x="1053487" y="1313765"/>
            <a:ext cx="5760640" cy="440120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1</a:t>
            </a:r>
            <a:r>
              <a:rPr lang="en-GB" sz="2800" dirty="0">
                <a:latin typeface="Arial" panose="020B0604020202020204" pitchFamily="34" charset="0"/>
                <a:cs typeface="Arial" panose="020B0604020202020204" pitchFamily="34" charset="0"/>
              </a:rPr>
              <a:t>. Listen to the text and make notes</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2. Look at some of the key words on the board and listen to the text again. Add to your notes.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3. Work in a pair or in a group of 3 to reconstruct the text as close to the original as you can</a:t>
            </a:r>
          </a:p>
        </p:txBody>
      </p:sp>
      <p:sp>
        <p:nvSpPr>
          <p:cNvPr id="4" name="TextBox 3"/>
          <p:cNvSpPr txBox="1"/>
          <p:nvPr/>
        </p:nvSpPr>
        <p:spPr>
          <a:xfrm flipH="1">
            <a:off x="6588224" y="260647"/>
            <a:ext cx="2412776" cy="6001643"/>
          </a:xfrm>
          <a:prstGeom prst="rect">
            <a:avLst/>
          </a:prstGeom>
          <a:solidFill>
            <a:srgbClr val="92D050"/>
          </a:solidFill>
        </p:spPr>
        <p:txBody>
          <a:bodyPr wrap="square" rtlCol="0">
            <a:spAutoFit/>
          </a:bodyPr>
          <a:lstStyle/>
          <a:p>
            <a:pPr>
              <a:lnSpc>
                <a:spcPct val="150000"/>
              </a:lnSpc>
            </a:pPr>
            <a:r>
              <a:rPr lang="en-GB" sz="3200" dirty="0">
                <a:solidFill>
                  <a:srgbClr val="0070C0"/>
                </a:solidFill>
                <a:latin typeface="Arial" panose="020B0604020202020204" pitchFamily="34" charset="0"/>
                <a:cs typeface="Arial" panose="020B0604020202020204" pitchFamily="34" charset="0"/>
              </a:rPr>
              <a:t>supporting</a:t>
            </a:r>
          </a:p>
          <a:p>
            <a:pPr>
              <a:lnSpc>
                <a:spcPct val="150000"/>
              </a:lnSpc>
            </a:pPr>
            <a:r>
              <a:rPr lang="en-GB" sz="3200" dirty="0">
                <a:solidFill>
                  <a:srgbClr val="0070C0"/>
                </a:solidFill>
                <a:latin typeface="Arial" panose="020B0604020202020204" pitchFamily="34" charset="0"/>
                <a:cs typeface="Arial" panose="020B0604020202020204" pitchFamily="34" charset="0"/>
              </a:rPr>
              <a:t>specialist</a:t>
            </a:r>
          </a:p>
          <a:p>
            <a:pPr>
              <a:lnSpc>
                <a:spcPct val="150000"/>
              </a:lnSpc>
            </a:pPr>
            <a:r>
              <a:rPr lang="en-GB" sz="3200" dirty="0">
                <a:solidFill>
                  <a:srgbClr val="0070C0"/>
                </a:solidFill>
                <a:latin typeface="Arial" panose="020B0604020202020204" pitchFamily="34" charset="0"/>
                <a:cs typeface="Arial" panose="020B0604020202020204" pitchFamily="34" charset="0"/>
              </a:rPr>
              <a:t>research</a:t>
            </a:r>
          </a:p>
          <a:p>
            <a:pPr>
              <a:lnSpc>
                <a:spcPct val="150000"/>
              </a:lnSpc>
            </a:pPr>
            <a:r>
              <a:rPr lang="en-GB" sz="3200" dirty="0">
                <a:solidFill>
                  <a:srgbClr val="0070C0"/>
                </a:solidFill>
                <a:latin typeface="Arial" panose="020B0604020202020204" pitchFamily="34" charset="0"/>
                <a:cs typeface="Arial" panose="020B0604020202020204" pitchFamily="34" charset="0"/>
              </a:rPr>
              <a:t>acquisition</a:t>
            </a:r>
          </a:p>
          <a:p>
            <a:pPr>
              <a:lnSpc>
                <a:spcPct val="150000"/>
              </a:lnSpc>
            </a:pPr>
            <a:r>
              <a:rPr lang="en-GB" sz="3200" dirty="0">
                <a:solidFill>
                  <a:srgbClr val="0070C0"/>
                </a:solidFill>
                <a:latin typeface="Arial" panose="020B0604020202020204" pitchFamily="34" charset="0"/>
                <a:cs typeface="Arial" panose="020B0604020202020204" pitchFamily="34" charset="0"/>
              </a:rPr>
              <a:t>meaningful</a:t>
            </a:r>
          </a:p>
          <a:p>
            <a:pPr>
              <a:lnSpc>
                <a:spcPct val="150000"/>
              </a:lnSpc>
            </a:pPr>
            <a:r>
              <a:rPr lang="en-GB" sz="3200" dirty="0">
                <a:solidFill>
                  <a:srgbClr val="0070C0"/>
                </a:solidFill>
                <a:latin typeface="Arial" panose="020B0604020202020204" pitchFamily="34" charset="0"/>
                <a:cs typeface="Arial" panose="020B0604020202020204" pitchFamily="34" charset="0"/>
              </a:rPr>
              <a:t>generate</a:t>
            </a:r>
          </a:p>
          <a:p>
            <a:pPr>
              <a:lnSpc>
                <a:spcPct val="150000"/>
              </a:lnSpc>
            </a:pPr>
            <a:r>
              <a:rPr lang="en-GB" sz="3200" dirty="0">
                <a:solidFill>
                  <a:srgbClr val="0070C0"/>
                </a:solidFill>
                <a:latin typeface="Arial" panose="020B0604020202020204" pitchFamily="34" charset="0"/>
                <a:cs typeface="Arial" panose="020B0604020202020204" pitchFamily="34" charset="0"/>
              </a:rPr>
              <a:t>naturally</a:t>
            </a:r>
          </a:p>
          <a:p>
            <a:pPr>
              <a:lnSpc>
                <a:spcPct val="150000"/>
              </a:lnSpc>
            </a:pPr>
            <a:r>
              <a:rPr lang="en-GB" sz="3200" dirty="0">
                <a:solidFill>
                  <a:srgbClr val="0070C0"/>
                </a:solidFill>
                <a:latin typeface="Arial" panose="020B0604020202020204" pitchFamily="34" charset="0"/>
                <a:cs typeface="Arial" panose="020B0604020202020204" pitchFamily="34" charset="0"/>
              </a:rPr>
              <a:t>context</a:t>
            </a:r>
          </a:p>
        </p:txBody>
      </p:sp>
      <p:pic>
        <p:nvPicPr>
          <p:cNvPr id="5124" name="Picture 4" descr="C:\Users\aroy\AppData\Local\Microsoft\Windows\Temporary Internet Files\Content.IE5\RUBN7BL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9021"/>
            <a:ext cx="890886" cy="112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30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DICTOGLOSS</a:t>
            </a:r>
          </a:p>
        </p:txBody>
      </p:sp>
      <p:sp>
        <p:nvSpPr>
          <p:cNvPr id="3" name="TextBox 2"/>
          <p:cNvSpPr txBox="1"/>
          <p:nvPr/>
        </p:nvSpPr>
        <p:spPr>
          <a:xfrm>
            <a:off x="1403648" y="1628800"/>
            <a:ext cx="7560840" cy="4401205"/>
          </a:xfrm>
          <a:prstGeom prst="rect">
            <a:avLst/>
          </a:prstGeom>
          <a:noFill/>
        </p:spPr>
        <p:txBody>
          <a:bodyPr wrap="square" rtlCol="0">
            <a:spAutoFit/>
          </a:bodyPr>
          <a:lstStyle/>
          <a:p>
            <a:r>
              <a:rPr lang="en-GB" sz="2800" b="1" i="1" dirty="0">
                <a:solidFill>
                  <a:schemeClr val="accent3">
                    <a:lumMod val="50000"/>
                  </a:schemeClr>
                </a:solidFill>
                <a:latin typeface="Calibri" panose="020F0502020204030204" pitchFamily="34" charset="0"/>
              </a:rPr>
              <a:t>You may believe that the best way of supporting your beginner EAL learners is to provide them with specialist language teaching outside the classroom.  Research shows us this is not the case. Why is that? Language acquisition occurs most effectively in meaningful contexts that generate a real need and/ or desire to use language naturally.  For EAL learners in schools there are two main contexts: curriculum context and classroom context. </a:t>
            </a:r>
          </a:p>
        </p:txBody>
      </p:sp>
    </p:spTree>
    <p:extLst>
      <p:ext uri="{BB962C8B-B14F-4D97-AF65-F5344CB8AC3E}">
        <p14:creationId xmlns:p14="http://schemas.microsoft.com/office/powerpoint/2010/main" val="48559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727" y="2699202"/>
            <a:ext cx="3989682" cy="3872174"/>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068" y="1294272"/>
            <a:ext cx="4185584" cy="4271162"/>
          </a:xfrm>
          <a:prstGeom prst="rect">
            <a:avLst/>
          </a:prstGeom>
        </p:spPr>
      </p:pic>
      <p:sp>
        <p:nvSpPr>
          <p:cNvPr id="7" name="TextBox 6"/>
          <p:cNvSpPr txBox="1"/>
          <p:nvPr/>
        </p:nvSpPr>
        <p:spPr>
          <a:xfrm>
            <a:off x="4666201" y="0"/>
            <a:ext cx="4109357"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2400" b="1" dirty="0">
                <a:solidFill>
                  <a:srgbClr val="FF0000"/>
                </a:solidFill>
              </a:rPr>
              <a:t>2000 pupils with EAL in schools</a:t>
            </a:r>
          </a:p>
          <a:p>
            <a:r>
              <a:rPr lang="en-GB" sz="2400" b="1" dirty="0">
                <a:solidFill>
                  <a:prstClr val="black"/>
                </a:solidFill>
              </a:rPr>
              <a:t>20% in nursery</a:t>
            </a:r>
          </a:p>
        </p:txBody>
      </p:sp>
      <p:sp>
        <p:nvSpPr>
          <p:cNvPr id="10" name="TextBox 9"/>
          <p:cNvSpPr txBox="1"/>
          <p:nvPr/>
        </p:nvSpPr>
        <p:spPr>
          <a:xfrm>
            <a:off x="3491880" y="1294272"/>
            <a:ext cx="3435001" cy="267765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buFont typeface="Wingdings" pitchFamily="2" charset="2"/>
              <a:buChar char="Ø"/>
            </a:pPr>
            <a:r>
              <a:rPr lang="en-GB" sz="2400" dirty="0">
                <a:solidFill>
                  <a:srgbClr val="4F271C"/>
                </a:solidFill>
                <a:latin typeface="Arial Rounded MT Bold" panose="020F0704030504030204" pitchFamily="34" charset="0"/>
              </a:rPr>
              <a:t>80+ nationalities</a:t>
            </a:r>
          </a:p>
          <a:p>
            <a:endParaRPr lang="en-GB" sz="2400" dirty="0">
              <a:solidFill>
                <a:prstClr val="black"/>
              </a:solidFill>
              <a:latin typeface="Arial Rounded MT Bold" panose="020F0704030504030204" pitchFamily="34" charset="0"/>
            </a:endParaRPr>
          </a:p>
          <a:p>
            <a:pPr>
              <a:buFont typeface="Wingdings" pitchFamily="2" charset="2"/>
              <a:buChar char="Ø"/>
            </a:pPr>
            <a:r>
              <a:rPr lang="en-GB" sz="2400" dirty="0">
                <a:solidFill>
                  <a:srgbClr val="FEB80A">
                    <a:lumMod val="75000"/>
                  </a:srgbClr>
                </a:solidFill>
                <a:latin typeface="Arial Rounded MT Bold" panose="020F0704030504030204" pitchFamily="34" charset="0"/>
              </a:rPr>
              <a:t>60+ languages</a:t>
            </a:r>
          </a:p>
          <a:p>
            <a:endParaRPr lang="en-GB" sz="2400" dirty="0">
              <a:solidFill>
                <a:prstClr val="black"/>
              </a:solidFill>
              <a:latin typeface="Arial Rounded MT Bold" panose="020F0704030504030204" pitchFamily="34" charset="0"/>
            </a:endParaRPr>
          </a:p>
          <a:p>
            <a:pPr>
              <a:buFont typeface="Wingdings" pitchFamily="2" charset="2"/>
              <a:buChar char="Ø"/>
            </a:pPr>
            <a:r>
              <a:rPr lang="en-GB" sz="2400" dirty="0">
                <a:solidFill>
                  <a:srgbClr val="00B050"/>
                </a:solidFill>
                <a:latin typeface="Arial Rounded MT Bold" panose="020F0704030504030204" pitchFamily="34" charset="0"/>
              </a:rPr>
              <a:t>1/3 Polish </a:t>
            </a:r>
          </a:p>
          <a:p>
            <a:pPr>
              <a:buFont typeface="Wingdings" pitchFamily="2" charset="2"/>
              <a:buChar char="Ø"/>
            </a:pPr>
            <a:r>
              <a:rPr lang="en-GB" sz="2400" dirty="0">
                <a:solidFill>
                  <a:srgbClr val="00B050"/>
                </a:solidFill>
                <a:latin typeface="Arial Rounded MT Bold" panose="020F0704030504030204" pitchFamily="34" charset="0"/>
              </a:rPr>
              <a:t>Russian, Latvian, Spanish</a:t>
            </a:r>
          </a:p>
        </p:txBody>
      </p:sp>
      <p:sp>
        <p:nvSpPr>
          <p:cNvPr id="11" name="TextBox 10"/>
          <p:cNvSpPr txBox="1"/>
          <p:nvPr/>
        </p:nvSpPr>
        <p:spPr>
          <a:xfrm>
            <a:off x="6720880" y="6211762"/>
            <a:ext cx="2423120"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prstClr val="black"/>
                </a:solidFill>
              </a:rPr>
              <a:t>179 primary schools</a:t>
            </a:r>
          </a:p>
        </p:txBody>
      </p:sp>
      <p:sp>
        <p:nvSpPr>
          <p:cNvPr id="12" name="TextBox 11"/>
          <p:cNvSpPr txBox="1"/>
          <p:nvPr/>
        </p:nvSpPr>
        <p:spPr>
          <a:xfrm>
            <a:off x="135068" y="5750097"/>
            <a:ext cx="2448271"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solidFill>
                  <a:prstClr val="black"/>
                </a:solidFill>
              </a:rPr>
              <a:t>29 secondary schools</a:t>
            </a:r>
          </a:p>
          <a:p>
            <a:r>
              <a:rPr lang="en-GB" dirty="0">
                <a:solidFill>
                  <a:prstClr val="black"/>
                </a:solidFill>
              </a:rPr>
              <a:t>5 special schools</a:t>
            </a:r>
          </a:p>
        </p:txBody>
      </p:sp>
      <p:sp>
        <p:nvSpPr>
          <p:cNvPr id="3" name="TextBox 2"/>
          <p:cNvSpPr txBox="1"/>
          <p:nvPr/>
        </p:nvSpPr>
        <p:spPr>
          <a:xfrm>
            <a:off x="347998" y="260648"/>
            <a:ext cx="4007978" cy="584775"/>
          </a:xfrm>
          <a:prstGeom prst="rect">
            <a:avLst/>
          </a:prstGeom>
          <a:solidFill>
            <a:srgbClr val="00B0F0"/>
          </a:solidFill>
          <a:ln w="38100">
            <a:solidFill>
              <a:schemeClr val="tx1"/>
            </a:solidFill>
          </a:ln>
        </p:spPr>
        <p:txBody>
          <a:bodyPr wrap="square" rtlCol="0">
            <a:spAutoFit/>
          </a:bodyPr>
          <a:lstStyle/>
          <a:p>
            <a:pPr algn="ctr"/>
            <a:r>
              <a:rPr lang="en-GB" sz="3200" b="1" dirty="0">
                <a:solidFill>
                  <a:prstClr val="black"/>
                </a:solidFill>
                <a:latin typeface="Gill Sans MT"/>
              </a:rPr>
              <a:t>Highland Wide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7306" y="5059815"/>
            <a:ext cx="4219575"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976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Dictogloss</a:t>
            </a:r>
            <a:endParaRPr lang="en-GB" dirty="0"/>
          </a:p>
        </p:txBody>
      </p:sp>
      <p:sp>
        <p:nvSpPr>
          <p:cNvPr id="3" name="TextBox 2"/>
          <p:cNvSpPr txBox="1"/>
          <p:nvPr/>
        </p:nvSpPr>
        <p:spPr>
          <a:xfrm>
            <a:off x="1259632" y="1286139"/>
            <a:ext cx="6001593" cy="5324535"/>
          </a:xfrm>
          <a:prstGeom prst="rect">
            <a:avLst/>
          </a:prstGeom>
          <a:noFill/>
        </p:spPr>
        <p:txBody>
          <a:bodyPr wrap="square" rtlCol="0">
            <a:spAutoFit/>
          </a:bodyPr>
          <a:lstStyle/>
          <a:p>
            <a:pPr marL="342900" indent="-342900">
              <a:buFont typeface="Wingdings" panose="05000000000000000000" pitchFamily="2" charset="2"/>
              <a:buChar char="Ø"/>
            </a:pPr>
            <a:r>
              <a:rPr lang="en-GB" sz="2000" dirty="0" err="1">
                <a:latin typeface="Arial" panose="020B0604020202020204" pitchFamily="34" charset="0"/>
                <a:cs typeface="Arial" panose="020B0604020202020204" pitchFamily="34" charset="0"/>
              </a:rPr>
              <a:t>Dictogloss</a:t>
            </a:r>
            <a:r>
              <a:rPr lang="en-GB" sz="2000" dirty="0">
                <a:latin typeface="Arial" panose="020B0604020202020204" pitchFamily="34" charset="0"/>
                <a:cs typeface="Arial" panose="020B0604020202020204" pitchFamily="34" charset="0"/>
              </a:rPr>
              <a:t> is really good for </a:t>
            </a:r>
          </a:p>
          <a:p>
            <a:r>
              <a:rPr lang="en-GB" sz="2000" dirty="0">
                <a:latin typeface="Arial" panose="020B0604020202020204" pitchFamily="34" charset="0"/>
                <a:cs typeface="Arial" panose="020B0604020202020204" pitchFamily="34" charset="0"/>
              </a:rPr>
              <a:t>     mixed-ability classes in any subject. </a:t>
            </a:r>
          </a:p>
          <a:p>
            <a:pPr marL="342900" indent="-342900">
              <a:buFont typeface="Wingdings" panose="05000000000000000000" pitchFamily="2" charset="2"/>
              <a:buChar char="Ø"/>
            </a:pPr>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The collaborative nature of the activity means that EAL beginners can be paired with more fluent peers and hear good models of English.</a:t>
            </a:r>
          </a:p>
          <a:p>
            <a:r>
              <a:rPr lang="en-GB" sz="20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GB" sz="2000" dirty="0" err="1">
                <a:latin typeface="Arial" panose="020B0604020202020204" pitchFamily="34" charset="0"/>
                <a:cs typeface="Arial" panose="020B0604020202020204" pitchFamily="34" charset="0"/>
              </a:rPr>
              <a:t>Dictogloss</a:t>
            </a:r>
            <a:r>
              <a:rPr lang="en-GB" sz="2000" dirty="0">
                <a:latin typeface="Arial" panose="020B0604020202020204" pitchFamily="34" charset="0"/>
                <a:cs typeface="Arial" panose="020B0604020202020204" pitchFamily="34" charset="0"/>
              </a:rPr>
              <a:t> works well in all subjects and at all levels including advanced levels for the 16 to 18 age range. It is particularly good for introducing EAL learners to more advanced language patterns that they may not comfortably use in their own writing.</a:t>
            </a:r>
          </a:p>
          <a:p>
            <a:endParaRPr lang="en-GB"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dirty="0">
                <a:latin typeface="Arial" panose="020B0604020202020204" pitchFamily="34" charset="0"/>
                <a:cs typeface="Arial" panose="020B0604020202020204" pitchFamily="34" charset="0"/>
              </a:rPr>
              <a:t>A </a:t>
            </a:r>
            <a:r>
              <a:rPr lang="en-GB" sz="2000" dirty="0" err="1">
                <a:latin typeface="Arial" panose="020B0604020202020204" pitchFamily="34" charset="0"/>
                <a:cs typeface="Arial" panose="020B0604020202020204" pitchFamily="34" charset="0"/>
              </a:rPr>
              <a:t>dictogloss</a:t>
            </a:r>
            <a:r>
              <a:rPr lang="en-GB" sz="2000" dirty="0">
                <a:latin typeface="Arial" panose="020B0604020202020204" pitchFamily="34" charset="0"/>
                <a:cs typeface="Arial" panose="020B0604020202020204" pitchFamily="34" charset="0"/>
              </a:rPr>
              <a:t> lesson works well when supported with key visuals, pictures or even graphs and charts. </a:t>
            </a:r>
            <a:endParaRPr lang="en-GB" dirty="0"/>
          </a:p>
        </p:txBody>
      </p:sp>
      <p:pic>
        <p:nvPicPr>
          <p:cNvPr id="4098" name="Picture 2" descr="C:\Users\aroy\AppData\Local\Microsoft\Windows\Temporary Internet Files\Content.IE5\43VWHTIX\Collaborative-Work-IBProfi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089" y="-315415"/>
            <a:ext cx="2448271"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2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Inclusion</a:t>
            </a:r>
          </a:p>
        </p:txBody>
      </p:sp>
      <p:sp>
        <p:nvSpPr>
          <p:cNvPr id="3" name="TextBox 2"/>
          <p:cNvSpPr txBox="1"/>
          <p:nvPr/>
        </p:nvSpPr>
        <p:spPr>
          <a:xfrm>
            <a:off x="1254434" y="2924944"/>
            <a:ext cx="6768752" cy="3416320"/>
          </a:xfrm>
          <a:prstGeom prst="rect">
            <a:avLst/>
          </a:prstGeom>
          <a:noFill/>
        </p:spPr>
        <p:txBody>
          <a:bodyPr wrap="square" rtlCol="0">
            <a:spAutoFit/>
          </a:bodyPr>
          <a:lstStyle/>
          <a:p>
            <a:r>
              <a:rPr lang="en-GB" sz="2400" dirty="0"/>
              <a:t>You have a pupil who is New to English and new to the school in your class.  What additional considerations are necessary to ensure this pupil is included in all aspects of school life?</a:t>
            </a:r>
          </a:p>
          <a:p>
            <a:endParaRPr lang="en-GB" sz="2400" dirty="0"/>
          </a:p>
          <a:p>
            <a:r>
              <a:rPr lang="en-GB" sz="2400" dirty="0"/>
              <a:t>Discuss the areas listed on your sheet with your partner then exchange ideas with the </a:t>
            </a:r>
            <a:r>
              <a:rPr lang="en-GB" sz="2400"/>
              <a:t>opposite pair.</a:t>
            </a:r>
            <a:endParaRPr lang="en-GB" sz="2400" dirty="0"/>
          </a:p>
        </p:txBody>
      </p:sp>
      <p:sp>
        <p:nvSpPr>
          <p:cNvPr id="4" name="AutoShape 2" descr="Image result for image inclusion eal"/>
          <p:cNvSpPr>
            <a:spLocks noChangeAspect="1" noChangeArrowheads="1"/>
          </p:cNvSpPr>
          <p:nvPr/>
        </p:nvSpPr>
        <p:spPr bwMode="auto">
          <a:xfrm>
            <a:off x="63500" y="-7620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image inclusion eal"/>
          <p:cNvSpPr>
            <a:spLocks noChangeAspect="1" noChangeArrowheads="1"/>
          </p:cNvSpPr>
          <p:nvPr/>
        </p:nvSpPr>
        <p:spPr bwMode="auto">
          <a:xfrm>
            <a:off x="215900" y="-609600"/>
            <a:ext cx="284797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Image result for image inclusion 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20688"/>
            <a:ext cx="2352675" cy="1685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6" name="Picture 2" descr="C:\Users\aroy\AppData\Local\Microsoft\Windows\Temporary Internet Files\Content.IE5\43VWHTIX\counting-149955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748" y="190500"/>
            <a:ext cx="1288139" cy="172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6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Included in School Life</a:t>
            </a:r>
          </a:p>
        </p:txBody>
      </p:sp>
      <p:sp>
        <p:nvSpPr>
          <p:cNvPr id="3" name="Content Placeholder 2"/>
          <p:cNvSpPr>
            <a:spLocks noGrp="1"/>
          </p:cNvSpPr>
          <p:nvPr>
            <p:ph idx="1"/>
          </p:nvPr>
        </p:nvSpPr>
        <p:spPr/>
        <p:txBody>
          <a:bodyPr>
            <a:normAutofit lnSpcReduction="10000"/>
          </a:bodyPr>
          <a:lstStyle/>
          <a:p>
            <a:r>
              <a:rPr lang="en-GB" dirty="0">
                <a:latin typeface="Comic Sans MS" panose="030F0702030302020204" pitchFamily="66" charset="0"/>
              </a:rPr>
              <a:t>Clubs and extra-curricular activities</a:t>
            </a:r>
          </a:p>
          <a:p>
            <a:r>
              <a:rPr lang="en-GB" dirty="0">
                <a:latin typeface="Comic Sans MS" panose="030F0702030302020204" pitchFamily="66" charset="0"/>
              </a:rPr>
              <a:t>Cultural awareness</a:t>
            </a:r>
          </a:p>
          <a:p>
            <a:r>
              <a:rPr lang="en-GB" dirty="0">
                <a:latin typeface="Comic Sans MS" panose="030F0702030302020204" pitchFamily="66" charset="0"/>
              </a:rPr>
              <a:t>School Trips</a:t>
            </a:r>
          </a:p>
          <a:p>
            <a:r>
              <a:rPr lang="en-GB" dirty="0">
                <a:latin typeface="Comic Sans MS" panose="030F0702030302020204" pitchFamily="66" charset="0"/>
              </a:rPr>
              <a:t>Subject choice e.g. H English vs ESOL/ Transition</a:t>
            </a:r>
          </a:p>
          <a:p>
            <a:r>
              <a:rPr lang="en-GB" dirty="0">
                <a:latin typeface="Comic Sans MS" panose="030F0702030302020204" pitchFamily="66" charset="0"/>
              </a:rPr>
              <a:t>Parents’ Evenings</a:t>
            </a:r>
            <a:r>
              <a:rPr lang="en-GB" i="1" dirty="0">
                <a:latin typeface="Comic Sans MS" panose="030F0702030302020204" pitchFamily="66" charset="0"/>
              </a:rPr>
              <a:t> </a:t>
            </a:r>
          </a:p>
          <a:p>
            <a:r>
              <a:rPr lang="en-GB" dirty="0">
                <a:latin typeface="Comic Sans MS" panose="030F0702030302020204" pitchFamily="66" charset="0"/>
              </a:rPr>
              <a:t>Parent Councils  </a:t>
            </a:r>
          </a:p>
          <a:p>
            <a:r>
              <a:rPr lang="en-GB" dirty="0">
                <a:latin typeface="Comic Sans MS" panose="030F0702030302020204" pitchFamily="66" charset="0"/>
              </a:rPr>
              <a:t>School communication – website, newsletters etc.</a:t>
            </a:r>
          </a:p>
          <a:p>
            <a:endParaRPr lang="en-GB" dirty="0"/>
          </a:p>
          <a:p>
            <a:pPr marL="0" indent="0">
              <a:buNone/>
            </a:pPr>
            <a:endParaRPr lang="en-GB" dirty="0"/>
          </a:p>
        </p:txBody>
      </p:sp>
    </p:spTree>
    <p:extLst>
      <p:ext uri="{BB962C8B-B14F-4D97-AF65-F5344CB8AC3E}">
        <p14:creationId xmlns:p14="http://schemas.microsoft.com/office/powerpoint/2010/main" val="2760821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2" descr="Longman Photo Dictionary +3 Audio Cds Pronunciation 3rd Edit Brit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102097"/>
            <a:ext cx="1728192" cy="208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268760"/>
            <a:ext cx="293389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121937"/>
            <a:ext cx="3577580" cy="252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665" y="3201768"/>
            <a:ext cx="306913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89" y="1268760"/>
            <a:ext cx="2931858" cy="17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84645" y="332656"/>
            <a:ext cx="6240044" cy="769441"/>
          </a:xfrm>
          <a:prstGeom prst="rect">
            <a:avLst/>
          </a:prstGeom>
          <a:noFill/>
        </p:spPr>
        <p:txBody>
          <a:bodyPr wrap="square" rtlCol="0">
            <a:spAutoFit/>
          </a:bodyPr>
          <a:lstStyle/>
          <a:p>
            <a:r>
              <a:rPr lang="en-GB" sz="4400" dirty="0">
                <a:latin typeface="Century Gothic" panose="020B0502020202020204" pitchFamily="34" charset="0"/>
              </a:rPr>
              <a:t>What can help?</a:t>
            </a: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7433" y="3444499"/>
            <a:ext cx="2458994" cy="3341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11" y="5115354"/>
            <a:ext cx="3401624" cy="204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785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528" y="116632"/>
            <a:ext cx="4176464" cy="1152128"/>
          </a:xfrm>
        </p:spPr>
        <p:txBody>
          <a:bodyPr>
            <a:noAutofit/>
          </a:bodyPr>
          <a:lstStyle/>
          <a:p>
            <a:pPr algn="ctr"/>
            <a:r>
              <a:rPr lang="en-GB" sz="2400" dirty="0"/>
              <a:t>Why is it important for a child to maintain their home language?</a:t>
            </a:r>
          </a:p>
        </p:txBody>
      </p:sp>
      <p:sp>
        <p:nvSpPr>
          <p:cNvPr id="4" name="Text Placeholder 3"/>
          <p:cNvSpPr>
            <a:spLocks noGrp="1"/>
          </p:cNvSpPr>
          <p:nvPr>
            <p:ph type="body" sz="half" idx="3"/>
          </p:nvPr>
        </p:nvSpPr>
        <p:spPr>
          <a:xfrm>
            <a:off x="4663440" y="116632"/>
            <a:ext cx="4013016" cy="1224136"/>
          </a:xfrm>
        </p:spPr>
        <p:txBody>
          <a:bodyPr>
            <a:noAutofit/>
          </a:bodyPr>
          <a:lstStyle/>
          <a:p>
            <a:pPr algn="ctr"/>
            <a:r>
              <a:rPr lang="en-GB" sz="2000" dirty="0"/>
              <a:t>What does your school do to support and value home languages?/ What could they do?</a:t>
            </a:r>
          </a:p>
        </p:txBody>
      </p:sp>
      <p:sp>
        <p:nvSpPr>
          <p:cNvPr id="5" name="Content Placeholder 4"/>
          <p:cNvSpPr>
            <a:spLocks noGrp="1"/>
          </p:cNvSpPr>
          <p:nvPr>
            <p:ph sz="quarter" idx="2"/>
          </p:nvPr>
        </p:nvSpPr>
        <p:spPr>
          <a:xfrm>
            <a:off x="395536" y="1340768"/>
            <a:ext cx="4023360" cy="5339984"/>
          </a:xfrm>
        </p:spPr>
        <p:txBody>
          <a:bodyPr>
            <a:normAutofit fontScale="92500" lnSpcReduction="20000"/>
          </a:bodyPr>
          <a:lstStyle/>
          <a:p>
            <a:r>
              <a:rPr lang="en-GB" dirty="0"/>
              <a:t>First languages help families share values, traditions and cultural identities. </a:t>
            </a:r>
          </a:p>
          <a:p>
            <a:r>
              <a:rPr lang="en-GB" dirty="0"/>
              <a:t>Children who can speak another language can also learn English better because they see when words are similar (or have a similar meaning). </a:t>
            </a:r>
          </a:p>
          <a:p>
            <a:r>
              <a:rPr lang="en-GB" dirty="0"/>
              <a:t>Speaking more than one language improves thinking skills, memory and brain health</a:t>
            </a:r>
          </a:p>
          <a:p>
            <a:r>
              <a:rPr lang="en-GB" dirty="0"/>
              <a:t>Employers value people who are good at languages so there will be more job opportunities</a:t>
            </a:r>
          </a:p>
          <a:p>
            <a:endParaRPr lang="en-GB" dirty="0"/>
          </a:p>
        </p:txBody>
      </p:sp>
      <p:sp>
        <p:nvSpPr>
          <p:cNvPr id="6" name="Content Placeholder 5"/>
          <p:cNvSpPr>
            <a:spLocks noGrp="1"/>
          </p:cNvSpPr>
          <p:nvPr>
            <p:ph sz="quarter" idx="4"/>
          </p:nvPr>
        </p:nvSpPr>
        <p:spPr>
          <a:xfrm>
            <a:off x="4644008" y="1601416"/>
            <a:ext cx="4023360" cy="5256584"/>
          </a:xfrm>
        </p:spPr>
        <p:txBody>
          <a:bodyPr>
            <a:normAutofit fontScale="70000" lnSpcReduction="20000"/>
          </a:bodyPr>
          <a:lstStyle/>
          <a:p>
            <a:r>
              <a:rPr lang="en-GB" dirty="0"/>
              <a:t>Learn the names of the languages children speak and teach them the name in English/ their home language</a:t>
            </a:r>
          </a:p>
          <a:p>
            <a:r>
              <a:rPr lang="en-GB" dirty="0"/>
              <a:t>Use home languages for learning and teaching</a:t>
            </a:r>
          </a:p>
          <a:p>
            <a:r>
              <a:rPr lang="en-GB" dirty="0"/>
              <a:t>Make links to cultural heritage e.g. through projects etc.</a:t>
            </a:r>
          </a:p>
          <a:p>
            <a:r>
              <a:rPr lang="en-GB" dirty="0"/>
              <a:t>Multicultural ethos is reflected throughout the school e.g. signage, displays</a:t>
            </a:r>
          </a:p>
          <a:p>
            <a:r>
              <a:rPr lang="en-GB" dirty="0"/>
              <a:t>Students as young interpreters</a:t>
            </a:r>
          </a:p>
          <a:p>
            <a:r>
              <a:rPr lang="en-GB" dirty="0"/>
              <a:t>Sharing stories in different languages</a:t>
            </a:r>
          </a:p>
          <a:p>
            <a:r>
              <a:rPr lang="en-GB" dirty="0"/>
              <a:t>Try to learn a few words from languages spoken in the school </a:t>
            </a:r>
          </a:p>
          <a:p>
            <a:pPr marL="118872" indent="0">
              <a:buNone/>
            </a:pPr>
            <a:endParaRPr lang="en-GB" dirty="0">
              <a:hlinkClick r:id="rId3"/>
            </a:endParaRPr>
          </a:p>
          <a:p>
            <a:pPr marL="118872" indent="0">
              <a:buNone/>
            </a:pPr>
            <a:r>
              <a:rPr lang="en-GB" dirty="0">
                <a:hlinkClick r:id="rId3"/>
              </a:rPr>
              <a:t>http://www.newburyparkschool.net/langofmonth/index.html</a:t>
            </a:r>
            <a:endParaRPr lang="en-GB" dirty="0"/>
          </a:p>
          <a:p>
            <a:pPr marL="118872" indent="0">
              <a:buNone/>
            </a:pPr>
            <a:r>
              <a:rPr lang="en-GB" u="sng" dirty="0">
                <a:hlinkClick r:id="rId4"/>
              </a:rPr>
              <a:t>https://education.gov.scot/improvement/practice-exemplars/cld31-project-based-learning-around-the-world-in-a-week</a:t>
            </a:r>
            <a:endParaRPr lang="en-GB" dirty="0"/>
          </a:p>
          <a:p>
            <a:pPr marL="118872" indent="0">
              <a:buNone/>
            </a:pPr>
            <a:endParaRPr lang="en-GB" dirty="0"/>
          </a:p>
          <a:p>
            <a:endParaRPr lang="en-GB" dirty="0"/>
          </a:p>
        </p:txBody>
      </p:sp>
    </p:spTree>
    <p:extLst>
      <p:ext uri="{BB962C8B-B14F-4D97-AF65-F5344CB8AC3E}">
        <p14:creationId xmlns:p14="http://schemas.microsoft.com/office/powerpoint/2010/main" val="414507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fad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fade">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fade">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340768"/>
            <a:ext cx="6480720" cy="5292588"/>
          </a:xfrm>
          <a:prstGeom prst="rect">
            <a:avLst/>
          </a:prstGeom>
        </p:spPr>
      </p:pic>
      <p:sp>
        <p:nvSpPr>
          <p:cNvPr id="3" name="TextBox 2"/>
          <p:cNvSpPr txBox="1"/>
          <p:nvPr/>
        </p:nvSpPr>
        <p:spPr>
          <a:xfrm>
            <a:off x="1403648" y="116632"/>
            <a:ext cx="7128792" cy="1200329"/>
          </a:xfrm>
          <a:prstGeom prst="rect">
            <a:avLst/>
          </a:prstGeom>
          <a:noFill/>
        </p:spPr>
        <p:txBody>
          <a:bodyPr wrap="square" rtlCol="0">
            <a:spAutoFit/>
          </a:bodyPr>
          <a:lstStyle/>
          <a:p>
            <a:pPr algn="ctr"/>
            <a:r>
              <a:rPr lang="en-GB" sz="3600" b="1" dirty="0">
                <a:solidFill>
                  <a:prstClr val="black"/>
                </a:solidFill>
                <a:latin typeface="Calibri" panose="020F0502020204030204" pitchFamily="34" charset="0"/>
              </a:rPr>
              <a:t>Home Language/ Mother Tongue/ First Language/ Native Language</a:t>
            </a:r>
          </a:p>
        </p:txBody>
      </p:sp>
    </p:spTree>
    <p:extLst>
      <p:ext uri="{BB962C8B-B14F-4D97-AF65-F5344CB8AC3E}">
        <p14:creationId xmlns:p14="http://schemas.microsoft.com/office/powerpoint/2010/main" val="3597745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Cummin’s</a:t>
            </a:r>
            <a:r>
              <a:rPr lang="en-GB" dirty="0"/>
              <a:t> dual and iceberg model</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98947"/>
            <a:ext cx="6176631" cy="365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87117" y="6049763"/>
            <a:ext cx="7649851" cy="738664"/>
          </a:xfrm>
          <a:prstGeom prst="rect">
            <a:avLst/>
          </a:prstGeom>
          <a:noFill/>
        </p:spPr>
        <p:txBody>
          <a:bodyPr wrap="none" rtlCol="0">
            <a:spAutoFit/>
          </a:bodyPr>
          <a:lstStyle/>
          <a:p>
            <a:r>
              <a:rPr lang="en-GB" sz="2400" dirty="0">
                <a:solidFill>
                  <a:prstClr val="black"/>
                </a:solidFill>
              </a:rPr>
              <a:t>CALP: Cognitive Academic Language Proficiency</a:t>
            </a:r>
          </a:p>
          <a:p>
            <a:endParaRPr lang="en-GB" dirty="0">
              <a:solidFill>
                <a:prstClr val="black"/>
              </a:solidFill>
            </a:endParaRPr>
          </a:p>
        </p:txBody>
      </p:sp>
      <p:sp>
        <p:nvSpPr>
          <p:cNvPr id="6" name="TextBox 5"/>
          <p:cNvSpPr txBox="1"/>
          <p:nvPr/>
        </p:nvSpPr>
        <p:spPr>
          <a:xfrm>
            <a:off x="1187624" y="1334353"/>
            <a:ext cx="8366439" cy="1015663"/>
          </a:xfrm>
          <a:prstGeom prst="rect">
            <a:avLst/>
          </a:prstGeom>
          <a:noFill/>
        </p:spPr>
        <p:txBody>
          <a:bodyPr wrap="square" rtlCol="0">
            <a:spAutoFit/>
          </a:bodyPr>
          <a:lstStyle/>
          <a:p>
            <a:r>
              <a:rPr lang="en-GB" sz="2400" dirty="0">
                <a:solidFill>
                  <a:prstClr val="black"/>
                </a:solidFill>
              </a:rPr>
              <a:t>BICS: Basic Interpersonal  Communication Skills</a:t>
            </a:r>
          </a:p>
          <a:p>
            <a:endParaRPr lang="en-GB"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879964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omparing BICS and CA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603954"/>
            <a:ext cx="777686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482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61376" y="260648"/>
            <a:ext cx="7498080" cy="418376"/>
          </a:xfrm>
        </p:spPr>
        <p:txBody>
          <a:bodyPr>
            <a:normAutofit fontScale="90000"/>
          </a:bodyPr>
          <a:lstStyle/>
          <a:p>
            <a:pPr algn="ctr"/>
            <a:r>
              <a:rPr lang="en-GB" dirty="0"/>
              <a:t>The Cummins Quadrant</a:t>
            </a:r>
          </a:p>
        </p:txBody>
      </p:sp>
      <p:cxnSp>
        <p:nvCxnSpPr>
          <p:cNvPr id="4" name="Straight Connector 3"/>
          <p:cNvCxnSpPr/>
          <p:nvPr/>
        </p:nvCxnSpPr>
        <p:spPr>
          <a:xfrm>
            <a:off x="4896036" y="1556792"/>
            <a:ext cx="0" cy="4536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83768" y="3829690"/>
            <a:ext cx="4608512" cy="31358"/>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23828" y="899767"/>
            <a:ext cx="3744416" cy="369332"/>
          </a:xfrm>
          <a:prstGeom prst="rect">
            <a:avLst/>
          </a:prstGeom>
          <a:solidFill>
            <a:schemeClr val="bg1">
              <a:lumMod val="50000"/>
            </a:schemeClr>
          </a:solidFill>
          <a:ln>
            <a:noFill/>
          </a:ln>
        </p:spPr>
        <p:txBody>
          <a:bodyPr wrap="square" rtlCol="0">
            <a:spAutoFit/>
          </a:bodyPr>
          <a:lstStyle/>
          <a:p>
            <a:pPr algn="ctr"/>
            <a:r>
              <a:rPr lang="en-GB" b="1" dirty="0">
                <a:solidFill>
                  <a:schemeClr val="bg1"/>
                </a:solidFill>
                <a:latin typeface="Calibri" panose="020F0502020204030204" pitchFamily="34" charset="0"/>
              </a:rPr>
              <a:t>High Cognitive Demand</a:t>
            </a:r>
          </a:p>
        </p:txBody>
      </p:sp>
      <p:sp>
        <p:nvSpPr>
          <p:cNvPr id="8" name="TextBox 7"/>
          <p:cNvSpPr txBox="1"/>
          <p:nvPr/>
        </p:nvSpPr>
        <p:spPr>
          <a:xfrm>
            <a:off x="3275856" y="6401932"/>
            <a:ext cx="3744416" cy="369332"/>
          </a:xfrm>
          <a:prstGeom prst="rect">
            <a:avLst/>
          </a:prstGeom>
          <a:solidFill>
            <a:schemeClr val="bg1">
              <a:lumMod val="65000"/>
            </a:schemeClr>
          </a:solidFill>
          <a:ln>
            <a:noFill/>
          </a:ln>
        </p:spPr>
        <p:txBody>
          <a:bodyPr wrap="square" rtlCol="0">
            <a:spAutoFit/>
          </a:bodyPr>
          <a:lstStyle/>
          <a:p>
            <a:pPr algn="ctr"/>
            <a:r>
              <a:rPr lang="en-GB" b="1" dirty="0">
                <a:solidFill>
                  <a:schemeClr val="bg1"/>
                </a:solidFill>
                <a:latin typeface="Calibri" panose="020F0502020204030204" pitchFamily="34" charset="0"/>
              </a:rPr>
              <a:t>Low Cognitive Demand</a:t>
            </a:r>
          </a:p>
        </p:txBody>
      </p:sp>
      <p:sp>
        <p:nvSpPr>
          <p:cNvPr id="13" name="TextBox 12"/>
          <p:cNvSpPr txBox="1"/>
          <p:nvPr/>
        </p:nvSpPr>
        <p:spPr>
          <a:xfrm>
            <a:off x="611560" y="3573016"/>
            <a:ext cx="1872208" cy="646331"/>
          </a:xfrm>
          <a:prstGeom prst="rect">
            <a:avLst/>
          </a:prstGeom>
          <a:solidFill>
            <a:schemeClr val="bg1">
              <a:lumMod val="50000"/>
            </a:schemeClr>
          </a:solidFill>
          <a:ln>
            <a:noFill/>
          </a:ln>
        </p:spPr>
        <p:txBody>
          <a:bodyPr wrap="square" rtlCol="0">
            <a:spAutoFit/>
          </a:bodyPr>
          <a:lstStyle/>
          <a:p>
            <a:pPr algn="ctr"/>
            <a:r>
              <a:rPr lang="en-GB" b="1" dirty="0">
                <a:solidFill>
                  <a:schemeClr val="bg1"/>
                </a:solidFill>
                <a:latin typeface="Calibri" panose="020F0502020204030204" pitchFamily="34" charset="0"/>
              </a:rPr>
              <a:t>Context Embedded</a:t>
            </a:r>
          </a:p>
        </p:txBody>
      </p:sp>
      <p:sp>
        <p:nvSpPr>
          <p:cNvPr id="14" name="TextBox 13"/>
          <p:cNvSpPr txBox="1"/>
          <p:nvPr/>
        </p:nvSpPr>
        <p:spPr>
          <a:xfrm>
            <a:off x="7092280" y="3676382"/>
            <a:ext cx="1872208" cy="369332"/>
          </a:xfrm>
          <a:prstGeom prst="rect">
            <a:avLst/>
          </a:prstGeom>
          <a:solidFill>
            <a:schemeClr val="bg1">
              <a:lumMod val="75000"/>
            </a:schemeClr>
          </a:solidFill>
          <a:ln>
            <a:noFill/>
          </a:ln>
        </p:spPr>
        <p:txBody>
          <a:bodyPr wrap="square" rtlCol="0">
            <a:spAutoFit/>
          </a:bodyPr>
          <a:lstStyle/>
          <a:p>
            <a:pPr algn="ctr"/>
            <a:r>
              <a:rPr lang="en-GB" b="1" dirty="0">
                <a:solidFill>
                  <a:schemeClr val="bg1"/>
                </a:solidFill>
                <a:latin typeface="Calibri" panose="020F0502020204030204" pitchFamily="34" charset="0"/>
              </a:rPr>
              <a:t>Low Context</a:t>
            </a:r>
          </a:p>
        </p:txBody>
      </p:sp>
      <p:sp>
        <p:nvSpPr>
          <p:cNvPr id="16" name="TextBox 15"/>
          <p:cNvSpPr txBox="1"/>
          <p:nvPr/>
        </p:nvSpPr>
        <p:spPr>
          <a:xfrm>
            <a:off x="4350778" y="3388350"/>
            <a:ext cx="504056" cy="369332"/>
          </a:xfrm>
          <a:prstGeom prst="rect">
            <a:avLst/>
          </a:prstGeom>
          <a:solidFill>
            <a:srgbClr val="92D050"/>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A</a:t>
            </a:r>
          </a:p>
        </p:txBody>
      </p:sp>
      <p:sp>
        <p:nvSpPr>
          <p:cNvPr id="18" name="TextBox 17"/>
          <p:cNvSpPr txBox="1"/>
          <p:nvPr/>
        </p:nvSpPr>
        <p:spPr>
          <a:xfrm>
            <a:off x="4350778" y="3912431"/>
            <a:ext cx="504056" cy="369332"/>
          </a:xfrm>
          <a:prstGeom prst="rect">
            <a:avLst/>
          </a:prstGeom>
          <a:solidFill>
            <a:srgbClr val="FFC000"/>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A</a:t>
            </a:r>
          </a:p>
        </p:txBody>
      </p:sp>
      <p:sp>
        <p:nvSpPr>
          <p:cNvPr id="19" name="TextBox 18"/>
          <p:cNvSpPr txBox="1"/>
          <p:nvPr/>
        </p:nvSpPr>
        <p:spPr>
          <a:xfrm>
            <a:off x="5010416" y="3388350"/>
            <a:ext cx="504056" cy="369332"/>
          </a:xfrm>
          <a:prstGeom prst="rect">
            <a:avLst/>
          </a:prstGeom>
          <a:solidFill>
            <a:srgbClr val="00B0F0"/>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A</a:t>
            </a:r>
          </a:p>
        </p:txBody>
      </p:sp>
      <p:sp>
        <p:nvSpPr>
          <p:cNvPr id="20" name="TextBox 19"/>
          <p:cNvSpPr txBox="1"/>
          <p:nvPr/>
        </p:nvSpPr>
        <p:spPr>
          <a:xfrm>
            <a:off x="4987149" y="3915200"/>
            <a:ext cx="504056" cy="369332"/>
          </a:xfrm>
          <a:prstGeom prst="rect">
            <a:avLst/>
          </a:prstGeom>
          <a:solidFill>
            <a:srgbClr val="FF0000"/>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A</a:t>
            </a:r>
          </a:p>
        </p:txBody>
      </p:sp>
      <p:sp>
        <p:nvSpPr>
          <p:cNvPr id="24" name="TextBox 23"/>
          <p:cNvSpPr txBox="1"/>
          <p:nvPr/>
        </p:nvSpPr>
        <p:spPr>
          <a:xfrm>
            <a:off x="1029059" y="4284532"/>
            <a:ext cx="3600400"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FFC000"/>
                </a:solidFill>
                <a:latin typeface="Calibri" panose="020F0502020204030204" pitchFamily="34" charset="0"/>
              </a:rPr>
              <a:t>Developing survival vocabulary</a:t>
            </a:r>
          </a:p>
          <a:p>
            <a:pPr marL="285750" indent="-285750">
              <a:buFont typeface="Arial" panose="020B0604020202020204" pitchFamily="34" charset="0"/>
              <a:buChar char="•"/>
            </a:pPr>
            <a:r>
              <a:rPr lang="en-GB" b="1" dirty="0">
                <a:solidFill>
                  <a:srgbClr val="FFC000"/>
                </a:solidFill>
                <a:latin typeface="Calibri" panose="020F0502020204030204" pitchFamily="34" charset="0"/>
              </a:rPr>
              <a:t>Following demonstrated directions </a:t>
            </a:r>
          </a:p>
          <a:p>
            <a:pPr marL="285750" indent="-285750">
              <a:buFont typeface="Arial" panose="020B0604020202020204" pitchFamily="34" charset="0"/>
              <a:buChar char="•"/>
            </a:pPr>
            <a:r>
              <a:rPr lang="en-GB" b="1" dirty="0">
                <a:solidFill>
                  <a:srgbClr val="FFC000"/>
                </a:solidFill>
                <a:latin typeface="Calibri" panose="020F0502020204030204" pitchFamily="34" charset="0"/>
              </a:rPr>
              <a:t>Sequencing a visual storyboard</a:t>
            </a:r>
          </a:p>
          <a:p>
            <a:pPr marL="285750" indent="-285750">
              <a:buFont typeface="Arial" panose="020B0604020202020204" pitchFamily="34" charset="0"/>
              <a:buChar char="•"/>
            </a:pPr>
            <a:r>
              <a:rPr lang="en-GB" b="1" dirty="0">
                <a:solidFill>
                  <a:srgbClr val="FFC000"/>
                </a:solidFill>
                <a:latin typeface="Calibri" panose="020F0502020204030204" pitchFamily="34" charset="0"/>
              </a:rPr>
              <a:t>Identifying vocabulary on a theme in a </a:t>
            </a:r>
            <a:r>
              <a:rPr lang="en-GB" b="1" dirty="0" err="1">
                <a:solidFill>
                  <a:srgbClr val="FFC000"/>
                </a:solidFill>
                <a:latin typeface="Calibri" panose="020F0502020204030204" pitchFamily="34" charset="0"/>
              </a:rPr>
              <a:t>wordsearch</a:t>
            </a:r>
            <a:endParaRPr lang="en-GB" b="1" dirty="0">
              <a:solidFill>
                <a:srgbClr val="FFC000"/>
              </a:solidFill>
              <a:latin typeface="Calibri" panose="020F0502020204030204" pitchFamily="34" charset="0"/>
            </a:endParaRPr>
          </a:p>
          <a:p>
            <a:pPr marL="285750" indent="-285750">
              <a:buFont typeface="Arial" panose="020B0604020202020204" pitchFamily="34" charset="0"/>
              <a:buChar char="•"/>
            </a:pPr>
            <a:r>
              <a:rPr lang="en-GB" b="1" dirty="0">
                <a:solidFill>
                  <a:srgbClr val="FFC000"/>
                </a:solidFill>
                <a:latin typeface="Calibri" panose="020F0502020204030204" pitchFamily="34" charset="0"/>
              </a:rPr>
              <a:t>Playing simple games</a:t>
            </a:r>
          </a:p>
        </p:txBody>
      </p:sp>
      <p:sp>
        <p:nvSpPr>
          <p:cNvPr id="26" name="TextBox 25"/>
          <p:cNvSpPr txBox="1"/>
          <p:nvPr/>
        </p:nvSpPr>
        <p:spPr>
          <a:xfrm>
            <a:off x="1067920" y="1297518"/>
            <a:ext cx="3720103" cy="2308324"/>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92D050"/>
                </a:solidFill>
                <a:latin typeface="Calibri" panose="020F0502020204030204" pitchFamily="34" charset="0"/>
              </a:rPr>
              <a:t>Displaying information in the form of maps, graphs, models or charts</a:t>
            </a:r>
          </a:p>
          <a:p>
            <a:pPr marL="285750" indent="-285750">
              <a:buFont typeface="Arial" panose="020B0604020202020204" pitchFamily="34" charset="0"/>
              <a:buChar char="•"/>
            </a:pPr>
            <a:r>
              <a:rPr lang="en-GB" b="1" dirty="0">
                <a:solidFill>
                  <a:srgbClr val="92D050"/>
                </a:solidFill>
                <a:latin typeface="Calibri" panose="020F0502020204030204" pitchFamily="34" charset="0"/>
              </a:rPr>
              <a:t>Understanding written texts through illustration, visuals and discussion with good role models</a:t>
            </a:r>
          </a:p>
          <a:p>
            <a:pPr marL="285750" indent="-285750">
              <a:buFont typeface="Arial" panose="020B0604020202020204" pitchFamily="34" charset="0"/>
              <a:buChar char="•"/>
            </a:pPr>
            <a:r>
              <a:rPr lang="en-GB" b="1" dirty="0">
                <a:solidFill>
                  <a:srgbClr val="92D050"/>
                </a:solidFill>
                <a:latin typeface="Calibri" panose="020F0502020204030204" pitchFamily="34" charset="0"/>
              </a:rPr>
              <a:t>Taking part in a hands on science activity</a:t>
            </a:r>
          </a:p>
        </p:txBody>
      </p:sp>
      <p:sp>
        <p:nvSpPr>
          <p:cNvPr id="27" name="TextBox 26"/>
          <p:cNvSpPr txBox="1"/>
          <p:nvPr/>
        </p:nvSpPr>
        <p:spPr>
          <a:xfrm>
            <a:off x="5239177" y="1385268"/>
            <a:ext cx="3522024" cy="203132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B0F0"/>
                </a:solidFill>
                <a:latin typeface="Calibri" panose="020F0502020204030204" pitchFamily="34" charset="0"/>
              </a:rPr>
              <a:t>Standardized assessments</a:t>
            </a:r>
          </a:p>
          <a:p>
            <a:pPr marL="285750" indent="-285750">
              <a:buFont typeface="Arial" panose="020B0604020202020204" pitchFamily="34" charset="0"/>
              <a:buChar char="•"/>
            </a:pPr>
            <a:r>
              <a:rPr lang="en-GB" b="1" dirty="0">
                <a:solidFill>
                  <a:srgbClr val="00B0F0"/>
                </a:solidFill>
                <a:latin typeface="Calibri" panose="020F0502020204030204" pitchFamily="34" charset="0"/>
              </a:rPr>
              <a:t>Word maths problems without visuals</a:t>
            </a:r>
          </a:p>
          <a:p>
            <a:pPr marL="285750" indent="-285750">
              <a:buFont typeface="Arial" panose="020B0604020202020204" pitchFamily="34" charset="0"/>
              <a:buChar char="•"/>
            </a:pPr>
            <a:r>
              <a:rPr lang="en-GB" b="1" dirty="0">
                <a:solidFill>
                  <a:srgbClr val="00B0F0"/>
                </a:solidFill>
                <a:latin typeface="Calibri" panose="020F0502020204030204" pitchFamily="34" charset="0"/>
              </a:rPr>
              <a:t>Understanding academic presentations without visuals or diagrams</a:t>
            </a:r>
          </a:p>
          <a:p>
            <a:endParaRPr lang="en-GB" dirty="0">
              <a:latin typeface="Calibri" panose="020F0502020204030204" pitchFamily="34" charset="0"/>
            </a:endParaRPr>
          </a:p>
        </p:txBody>
      </p:sp>
      <p:sp>
        <p:nvSpPr>
          <p:cNvPr id="28" name="TextBox 27"/>
          <p:cNvSpPr txBox="1"/>
          <p:nvPr/>
        </p:nvSpPr>
        <p:spPr>
          <a:xfrm>
            <a:off x="5288042" y="4742328"/>
            <a:ext cx="3096344" cy="923330"/>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FF0000"/>
                </a:solidFill>
                <a:latin typeface="Calibri" panose="020F0502020204030204" pitchFamily="34" charset="0"/>
              </a:rPr>
              <a:t>Copying text</a:t>
            </a:r>
          </a:p>
          <a:p>
            <a:pPr marL="285750" indent="-285750">
              <a:buFont typeface="Arial" panose="020B0604020202020204" pitchFamily="34" charset="0"/>
              <a:buChar char="•"/>
            </a:pPr>
            <a:r>
              <a:rPr lang="en-GB" b="1" dirty="0">
                <a:solidFill>
                  <a:srgbClr val="FF0000"/>
                </a:solidFill>
                <a:latin typeface="Calibri" panose="020F0502020204030204" pitchFamily="34" charset="0"/>
              </a:rPr>
              <a:t>Colouring in </a:t>
            </a:r>
          </a:p>
          <a:p>
            <a:pPr marL="285750" indent="-285750">
              <a:buFont typeface="Arial" panose="020B0604020202020204" pitchFamily="34" charset="0"/>
              <a:buChar char="•"/>
            </a:pPr>
            <a:r>
              <a:rPr lang="en-GB" b="1" dirty="0">
                <a:solidFill>
                  <a:srgbClr val="FF0000"/>
                </a:solidFill>
                <a:latin typeface="Calibri" panose="020F0502020204030204" pitchFamily="34" charset="0"/>
              </a:rPr>
              <a:t>Drills</a:t>
            </a:r>
          </a:p>
        </p:txBody>
      </p:sp>
    </p:spTree>
    <p:extLst>
      <p:ext uri="{BB962C8B-B14F-4D97-AF65-F5344CB8AC3E}">
        <p14:creationId xmlns:p14="http://schemas.microsoft.com/office/powerpoint/2010/main" val="125601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 calcmode="lin" valueType="num">
                                      <p:cBhvr additive="base">
                                        <p:cTn id="11"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 calcmode="lin" valueType="num">
                                      <p:cBhvr additive="base">
                                        <p:cTn id="1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xEl>
                                              <p:pRg st="3" end="3"/>
                                            </p:txEl>
                                          </p:spTgt>
                                        </p:tgtEl>
                                        <p:attrNameLst>
                                          <p:attrName>style.visibility</p:attrName>
                                        </p:attrNameLst>
                                      </p:cBhvr>
                                      <p:to>
                                        <p:strVal val="visible"/>
                                      </p:to>
                                    </p:set>
                                    <p:anim calcmode="lin" valueType="num">
                                      <p:cBhvr additive="base">
                                        <p:cTn id="19"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xEl>
                                              <p:pRg st="4" end="4"/>
                                            </p:txEl>
                                          </p:spTgt>
                                        </p:tgtEl>
                                        <p:attrNameLst>
                                          <p:attrName>style.visibility</p:attrName>
                                        </p:attrNameLst>
                                      </p:cBhvr>
                                      <p:to>
                                        <p:strVal val="visible"/>
                                      </p:to>
                                    </p:set>
                                    <p:anim calcmode="lin" valueType="num">
                                      <p:cBhvr additive="base">
                                        <p:cTn id="23"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6">
                                            <p:txEl>
                                              <p:pRg st="0" end="0"/>
                                            </p:txEl>
                                          </p:spTgt>
                                        </p:tgtEl>
                                        <p:attrNameLst>
                                          <p:attrName>style.visibility</p:attrName>
                                        </p:attrNameLst>
                                      </p:cBhvr>
                                      <p:to>
                                        <p:strVal val="visible"/>
                                      </p:to>
                                    </p:set>
                                    <p:anim calcmode="lin" valueType="num">
                                      <p:cBhvr additive="base">
                                        <p:cTn id="29"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xEl>
                                              <p:pRg st="1" end="1"/>
                                            </p:txEl>
                                          </p:spTgt>
                                        </p:tgtEl>
                                        <p:attrNameLst>
                                          <p:attrName>style.visibility</p:attrName>
                                        </p:attrNameLst>
                                      </p:cBhvr>
                                      <p:to>
                                        <p:strVal val="visible"/>
                                      </p:to>
                                    </p:set>
                                    <p:anim calcmode="lin" valueType="num">
                                      <p:cBhvr additive="base">
                                        <p:cTn id="33"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6">
                                            <p:txEl>
                                              <p:pRg st="2" end="2"/>
                                            </p:txEl>
                                          </p:spTgt>
                                        </p:tgtEl>
                                        <p:attrNameLst>
                                          <p:attrName>style.visibility</p:attrName>
                                        </p:attrNameLst>
                                      </p:cBhvr>
                                      <p:to>
                                        <p:strVal val="visible"/>
                                      </p:to>
                                    </p:set>
                                    <p:anim calcmode="lin" valueType="num">
                                      <p:cBhvr additive="base">
                                        <p:cTn id="3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anim calcmode="lin" valueType="num">
                                      <p:cBhvr additive="base">
                                        <p:cTn id="43"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xEl>
                                              <p:pRg st="1" end="1"/>
                                            </p:txEl>
                                          </p:spTgt>
                                        </p:tgtEl>
                                        <p:attrNameLst>
                                          <p:attrName>style.visibility</p:attrName>
                                        </p:attrNameLst>
                                      </p:cBhvr>
                                      <p:to>
                                        <p:strVal val="visible"/>
                                      </p:to>
                                    </p:set>
                                    <p:anim calcmode="lin" valueType="num">
                                      <p:cBhvr additive="base">
                                        <p:cTn id="47"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7">
                                            <p:txEl>
                                              <p:pRg st="1" end="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7">
                                            <p:txEl>
                                              <p:pRg st="2" end="2"/>
                                            </p:txEl>
                                          </p:spTgt>
                                        </p:tgtEl>
                                        <p:attrNameLst>
                                          <p:attrName>style.visibility</p:attrName>
                                        </p:attrNameLst>
                                      </p:cBhvr>
                                      <p:to>
                                        <p:strVal val="visible"/>
                                      </p:to>
                                    </p:set>
                                    <p:anim calcmode="lin" valueType="num">
                                      <p:cBhvr additive="base">
                                        <p:cTn id="5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8">
                                            <p:txEl>
                                              <p:pRg st="0" end="0"/>
                                            </p:txEl>
                                          </p:spTgt>
                                        </p:tgtEl>
                                        <p:attrNameLst>
                                          <p:attrName>style.visibility</p:attrName>
                                        </p:attrNameLst>
                                      </p:cBhvr>
                                      <p:to>
                                        <p:strVal val="visible"/>
                                      </p:to>
                                    </p:set>
                                    <p:anim calcmode="lin" valueType="num">
                                      <p:cBhvr additive="base">
                                        <p:cTn id="5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xEl>
                                              <p:pRg st="1" end="1"/>
                                            </p:txEl>
                                          </p:spTgt>
                                        </p:tgtEl>
                                        <p:attrNameLst>
                                          <p:attrName>style.visibility</p:attrName>
                                        </p:attrNameLst>
                                      </p:cBhvr>
                                      <p:to>
                                        <p:strVal val="visible"/>
                                      </p:to>
                                    </p:set>
                                    <p:anim calcmode="lin" valueType="num">
                                      <p:cBhvr additive="base">
                                        <p:cTn id="6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anim calcmode="lin" valueType="num">
                                      <p:cBhvr additive="base">
                                        <p:cTn id="65"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Tiered Vocabul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3500"/>
            <a:ext cx="7589414" cy="6461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06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EAL Team Remit</a:t>
            </a:r>
          </a:p>
        </p:txBody>
      </p:sp>
      <p:graphicFrame>
        <p:nvGraphicFramePr>
          <p:cNvPr id="3" name="Diagram 2"/>
          <p:cNvGraphicFramePr/>
          <p:nvPr>
            <p:extLst>
              <p:ext uri="{D42A27DB-BD31-4B8C-83A1-F6EECF244321}">
                <p14:modId xmlns:p14="http://schemas.microsoft.com/office/powerpoint/2010/main" val="927065682"/>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652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604" t="32188" r="26808" b="6740"/>
          <a:stretch/>
        </p:blipFill>
        <p:spPr bwMode="auto">
          <a:xfrm>
            <a:off x="827584" y="0"/>
            <a:ext cx="8568952" cy="618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193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79" t="10032" r="3368" b="8540"/>
          <a:stretch/>
        </p:blipFill>
        <p:spPr bwMode="auto">
          <a:xfrm>
            <a:off x="1446663" y="476672"/>
            <a:ext cx="7325108" cy="502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609301"/>
            <a:ext cx="2160240"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27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Syrian Vulnerable Persons Relocation Scheme (VPR)</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64313" y="5517232"/>
            <a:ext cx="1080120" cy="653704"/>
          </a:xfrm>
          <a:prstGeom prst="rect">
            <a:avLst/>
          </a:prstGeom>
        </p:spPr>
      </p:pic>
      <p:sp>
        <p:nvSpPr>
          <p:cNvPr id="5" name="TextBox 4"/>
          <p:cNvSpPr txBox="1"/>
          <p:nvPr/>
        </p:nvSpPr>
        <p:spPr>
          <a:xfrm>
            <a:off x="6804248" y="6170936"/>
            <a:ext cx="2000250" cy="369332"/>
          </a:xfrm>
          <a:prstGeom prst="rect">
            <a:avLst/>
          </a:prstGeom>
          <a:noFill/>
          <a:ln>
            <a:noFill/>
          </a:ln>
        </p:spPr>
        <p:txBody>
          <a:bodyPr wrap="square" rtlCol="0">
            <a:spAutoFit/>
          </a:bodyPr>
          <a:lstStyle/>
          <a:p>
            <a:pPr algn="ctr" fontAlgn="auto">
              <a:spcBef>
                <a:spcPts val="0"/>
              </a:spcBef>
              <a:spcAft>
                <a:spcPts val="0"/>
              </a:spcAft>
            </a:pPr>
            <a:r>
              <a:rPr lang="en-GB" dirty="0">
                <a:solidFill>
                  <a:srgbClr val="002060"/>
                </a:solidFill>
                <a:latin typeface="Gill Sans MT"/>
                <a:cs typeface="+mn-cs"/>
              </a:rPr>
              <a:t>EAL Highland</a:t>
            </a:r>
          </a:p>
        </p:txBody>
      </p:sp>
      <p:sp>
        <p:nvSpPr>
          <p:cNvPr id="6" name="Rectangle 5"/>
          <p:cNvSpPr/>
          <p:nvPr/>
        </p:nvSpPr>
        <p:spPr>
          <a:xfrm>
            <a:off x="1475656" y="2014476"/>
            <a:ext cx="7056784" cy="4154984"/>
          </a:xfrm>
          <a:prstGeom prst="rect">
            <a:avLst/>
          </a:prstGeom>
        </p:spPr>
        <p:txBody>
          <a:bodyPr wrap="square">
            <a:spAutoFit/>
          </a:bodyPr>
          <a:lstStyle/>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Run by Home Office and UNHCR</a:t>
            </a:r>
          </a:p>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Vulnerable people in refugee camps </a:t>
            </a:r>
          </a:p>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5 years Grant of Protection and no realistic prospect of returning to Syria</a:t>
            </a:r>
          </a:p>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Vulnerable</a:t>
            </a:r>
          </a:p>
          <a:p>
            <a:pPr lvl="1" fontAlgn="auto">
              <a:spcBef>
                <a:spcPts val="0"/>
              </a:spcBef>
              <a:spcAft>
                <a:spcPts val="0"/>
              </a:spcAft>
            </a:pPr>
            <a:r>
              <a:rPr lang="en-GB" sz="2400" dirty="0">
                <a:solidFill>
                  <a:prstClr val="black"/>
                </a:solidFill>
                <a:latin typeface="Gill Sans MT"/>
                <a:cs typeface="+mn-cs"/>
              </a:rPr>
              <a:t>-   	Long term illness, disability, additional support     	needs  </a:t>
            </a:r>
          </a:p>
          <a:p>
            <a:pPr lvl="1" fontAlgn="auto">
              <a:spcBef>
                <a:spcPts val="0"/>
              </a:spcBef>
              <a:spcAft>
                <a:spcPts val="0"/>
              </a:spcAft>
            </a:pPr>
            <a:r>
              <a:rPr lang="en-GB" sz="2400" dirty="0">
                <a:solidFill>
                  <a:prstClr val="black"/>
                </a:solidFill>
                <a:latin typeface="Gill Sans MT"/>
                <a:cs typeface="+mn-cs"/>
              </a:rPr>
              <a:t>-  	Orphans, single parent, unaccompanied ? </a:t>
            </a:r>
          </a:p>
          <a:p>
            <a:pPr lvl="1" fontAlgn="auto">
              <a:spcBef>
                <a:spcPts val="0"/>
              </a:spcBef>
              <a:spcAft>
                <a:spcPts val="0"/>
              </a:spcAft>
            </a:pPr>
            <a:r>
              <a:rPr lang="en-GB" sz="2400" dirty="0">
                <a:solidFill>
                  <a:prstClr val="black"/>
                </a:solidFill>
                <a:latin typeface="Gill Sans MT"/>
                <a:cs typeface="+mn-cs"/>
              </a:rPr>
              <a:t>-   	Prison or torture ? </a:t>
            </a:r>
          </a:p>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Strictly vetted</a:t>
            </a:r>
          </a:p>
          <a:p>
            <a:pPr marL="285750" indent="-285750" fontAlgn="auto">
              <a:spcBef>
                <a:spcPts val="0"/>
              </a:spcBef>
              <a:spcAft>
                <a:spcPts val="0"/>
              </a:spcAft>
              <a:buFont typeface="Arial" panose="020B0604020202020204" pitchFamily="34" charset="0"/>
              <a:buChar char="•"/>
            </a:pPr>
            <a:r>
              <a:rPr lang="en-GB" sz="2400" dirty="0">
                <a:solidFill>
                  <a:prstClr val="black"/>
                </a:solidFill>
                <a:latin typeface="Gill Sans MT"/>
                <a:cs typeface="+mn-cs"/>
              </a:rPr>
              <a:t>Home Office funding of 12 months duration </a:t>
            </a:r>
          </a:p>
        </p:txBody>
      </p:sp>
    </p:spTree>
    <p:extLst>
      <p:ext uri="{BB962C8B-B14F-4D97-AF65-F5344CB8AC3E}">
        <p14:creationId xmlns:p14="http://schemas.microsoft.com/office/powerpoint/2010/main" val="2887256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Syrian Refugees in Highland</a:t>
            </a:r>
          </a:p>
        </p:txBody>
      </p:sp>
      <p:sp>
        <p:nvSpPr>
          <p:cNvPr id="6" name="Rectangle 5"/>
          <p:cNvSpPr/>
          <p:nvPr/>
        </p:nvSpPr>
        <p:spPr>
          <a:xfrm>
            <a:off x="1619672" y="1556792"/>
            <a:ext cx="5958408" cy="3539430"/>
          </a:xfrm>
          <a:prstGeom prst="rect">
            <a:avLst/>
          </a:prstGeom>
        </p:spPr>
        <p:txBody>
          <a:bodyPr wrap="square">
            <a:spAutoFit/>
          </a:bodyPr>
          <a:lstStyle/>
          <a:p>
            <a:pPr fontAlgn="auto">
              <a:spcBef>
                <a:spcPts val="0"/>
              </a:spcBef>
              <a:spcAft>
                <a:spcPts val="0"/>
              </a:spcAft>
            </a:pPr>
            <a:endParaRPr lang="en-GB" sz="2800" dirty="0">
              <a:solidFill>
                <a:prstClr val="black"/>
              </a:solidFill>
              <a:latin typeface="Gill Sans MT"/>
              <a:cs typeface="+mn-cs"/>
            </a:endParaRP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100 people over a period of time.</a:t>
            </a:r>
          </a:p>
          <a:p>
            <a:pPr marL="457200" indent="-457200" fontAlgn="auto">
              <a:spcBef>
                <a:spcPts val="0"/>
              </a:spcBef>
              <a:spcAft>
                <a:spcPts val="0"/>
              </a:spcAft>
              <a:buFont typeface="Arial" panose="020B0604020202020204" pitchFamily="34" charset="0"/>
              <a:buChar char="•"/>
            </a:pPr>
            <a:endParaRPr lang="en-GB" sz="2800" dirty="0">
              <a:solidFill>
                <a:prstClr val="black"/>
              </a:solidFill>
              <a:latin typeface="Gill Sans MT"/>
              <a:cs typeface="+mn-cs"/>
            </a:endParaRP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As refugees, the families will be entitled to housing, benefits, access to health services and education. Adults are also entitled to work.</a:t>
            </a:r>
          </a:p>
          <a:p>
            <a:pPr fontAlgn="auto">
              <a:spcBef>
                <a:spcPts val="0"/>
              </a:spcBef>
              <a:spcAft>
                <a:spcPts val="0"/>
              </a:spcAft>
            </a:pPr>
            <a:endParaRPr lang="en-GB" sz="2800" dirty="0">
              <a:solidFill>
                <a:prstClr val="black"/>
              </a:solidFill>
              <a:latin typeface="Gill Sans MT"/>
              <a:cs typeface="+mn-cs"/>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7264313" y="5517232"/>
            <a:ext cx="1080120" cy="653704"/>
          </a:xfrm>
          <a:prstGeom prst="rect">
            <a:avLst/>
          </a:prstGeom>
        </p:spPr>
      </p:pic>
      <p:sp>
        <p:nvSpPr>
          <p:cNvPr id="8" name="TextBox 7"/>
          <p:cNvSpPr txBox="1"/>
          <p:nvPr/>
        </p:nvSpPr>
        <p:spPr>
          <a:xfrm>
            <a:off x="6804248" y="6170936"/>
            <a:ext cx="2000250" cy="369332"/>
          </a:xfrm>
          <a:prstGeom prst="rect">
            <a:avLst/>
          </a:prstGeom>
          <a:noFill/>
          <a:ln>
            <a:noFill/>
          </a:ln>
        </p:spPr>
        <p:txBody>
          <a:bodyPr wrap="square" rtlCol="0">
            <a:spAutoFit/>
          </a:bodyPr>
          <a:lstStyle/>
          <a:p>
            <a:pPr algn="ctr" fontAlgn="auto">
              <a:spcBef>
                <a:spcPts val="0"/>
              </a:spcBef>
              <a:spcAft>
                <a:spcPts val="0"/>
              </a:spcAft>
            </a:pPr>
            <a:r>
              <a:rPr lang="en-GB" dirty="0">
                <a:solidFill>
                  <a:srgbClr val="002060"/>
                </a:solidFill>
                <a:latin typeface="Gill Sans MT"/>
                <a:cs typeface="+mn-cs"/>
              </a:rPr>
              <a:t>EAL Highland</a:t>
            </a:r>
          </a:p>
        </p:txBody>
      </p:sp>
    </p:spTree>
    <p:extLst>
      <p:ext uri="{BB962C8B-B14F-4D97-AF65-F5344CB8AC3E}">
        <p14:creationId xmlns:p14="http://schemas.microsoft.com/office/powerpoint/2010/main" val="2574898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Previous Experiences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264313" y="5517232"/>
            <a:ext cx="1080120" cy="653704"/>
          </a:xfrm>
          <a:prstGeom prst="rect">
            <a:avLst/>
          </a:prstGeom>
        </p:spPr>
      </p:pic>
      <p:sp>
        <p:nvSpPr>
          <p:cNvPr id="3" name="Rectangle 2"/>
          <p:cNvSpPr/>
          <p:nvPr/>
        </p:nvSpPr>
        <p:spPr>
          <a:xfrm>
            <a:off x="1043608" y="1340768"/>
            <a:ext cx="6462464" cy="5262979"/>
          </a:xfrm>
          <a:prstGeom prst="rect">
            <a:avLst/>
          </a:prstGeom>
        </p:spPr>
        <p:txBody>
          <a:bodyPr wrap="square">
            <a:spAutoFit/>
          </a:bodyPr>
          <a:lstStyle/>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More than 50% of Syrians, who have been displaced internally or </a:t>
            </a:r>
          </a:p>
          <a:p>
            <a:pPr fontAlgn="auto">
              <a:spcBef>
                <a:spcPts val="0"/>
              </a:spcBef>
              <a:spcAft>
                <a:spcPts val="0"/>
              </a:spcAft>
            </a:pPr>
            <a:r>
              <a:rPr lang="en-GB" sz="2800" dirty="0">
                <a:solidFill>
                  <a:prstClr val="black"/>
                </a:solidFill>
                <a:latin typeface="Gill Sans MT"/>
                <a:cs typeface="+mn-cs"/>
              </a:rPr>
              <a:t>     are refugees, are children </a:t>
            </a:r>
          </a:p>
          <a:p>
            <a:pPr marL="457200" indent="-457200" fontAlgn="auto">
              <a:spcBef>
                <a:spcPts val="0"/>
              </a:spcBef>
              <a:spcAft>
                <a:spcPts val="0"/>
              </a:spcAft>
              <a:buFont typeface="Arial" panose="020B0604020202020204" pitchFamily="34" charset="0"/>
              <a:buChar char="•"/>
            </a:pPr>
            <a:endParaRPr lang="en-GB" sz="2800" dirty="0">
              <a:solidFill>
                <a:prstClr val="black"/>
              </a:solidFill>
              <a:latin typeface="Gill Sans MT"/>
              <a:cs typeface="+mn-cs"/>
            </a:endParaRPr>
          </a:p>
          <a:p>
            <a:pPr marL="457200" indent="-457200" fontAlgn="auto">
              <a:spcBef>
                <a:spcPts val="0"/>
              </a:spcBef>
              <a:spcAft>
                <a:spcPts val="0"/>
              </a:spcAft>
              <a:buFont typeface="Arial" panose="020B0604020202020204" pitchFamily="34" charset="0"/>
              <a:buChar char="•"/>
            </a:pPr>
            <a:endParaRPr lang="en-GB" sz="2800" dirty="0">
              <a:solidFill>
                <a:prstClr val="black"/>
              </a:solidFill>
              <a:latin typeface="Gill Sans MT"/>
              <a:cs typeface="+mn-cs"/>
            </a:endParaRPr>
          </a:p>
          <a:p>
            <a:pPr fontAlgn="auto">
              <a:spcBef>
                <a:spcPts val="0"/>
              </a:spcBef>
              <a:spcAft>
                <a:spcPts val="0"/>
              </a:spcAft>
            </a:pPr>
            <a:endParaRPr lang="en-GB" sz="2800" dirty="0">
              <a:solidFill>
                <a:prstClr val="black"/>
              </a:solidFill>
              <a:latin typeface="Gill Sans MT"/>
              <a:cs typeface="+mn-cs"/>
            </a:endParaRP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Families experiences very varied </a:t>
            </a: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Relative safety of camps – Turkey, Jordan</a:t>
            </a:r>
          </a:p>
          <a:p>
            <a:pPr fontAlgn="auto">
              <a:spcBef>
                <a:spcPts val="0"/>
              </a:spcBef>
              <a:spcAft>
                <a:spcPts val="0"/>
              </a:spcAft>
            </a:pPr>
            <a:r>
              <a:rPr lang="en-GB" sz="2800" dirty="0">
                <a:solidFill>
                  <a:prstClr val="black"/>
                </a:solidFill>
                <a:latin typeface="Gill Sans MT"/>
                <a:cs typeface="+mn-cs"/>
              </a:rPr>
              <a:t>	“Guest” experience – Lebanon </a:t>
            </a: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Schooling almost certainly interrupted</a:t>
            </a:r>
          </a:p>
          <a:p>
            <a:pPr marL="457200" indent="-457200" fontAlgn="auto">
              <a:spcBef>
                <a:spcPts val="0"/>
              </a:spcBef>
              <a:spcAft>
                <a:spcPts val="0"/>
              </a:spcAft>
              <a:buFont typeface="Arial" panose="020B0604020202020204" pitchFamily="34" charset="0"/>
              <a:buChar char="•"/>
            </a:pPr>
            <a:r>
              <a:rPr lang="en-GB" sz="2800" dirty="0">
                <a:solidFill>
                  <a:prstClr val="black"/>
                </a:solidFill>
                <a:latin typeface="Gill Sans MT"/>
                <a:cs typeface="+mn-cs"/>
              </a:rPr>
              <a:t>Families selected for vulnerabilities</a:t>
            </a:r>
          </a:p>
          <a:p>
            <a:pPr fontAlgn="auto">
              <a:spcBef>
                <a:spcPts val="0"/>
              </a:spcBef>
              <a:spcAft>
                <a:spcPts val="0"/>
              </a:spcAft>
            </a:pPr>
            <a:r>
              <a:rPr lang="en-GB" sz="2800" dirty="0">
                <a:solidFill>
                  <a:prstClr val="black"/>
                </a:solidFill>
                <a:latin typeface="Gill Sans MT"/>
                <a:cs typeface="+mn-cs"/>
              </a:rPr>
              <a:t> </a:t>
            </a:r>
          </a:p>
        </p:txBody>
      </p:sp>
      <p:sp>
        <p:nvSpPr>
          <p:cNvPr id="5" name="TextBox 4"/>
          <p:cNvSpPr txBox="1"/>
          <p:nvPr/>
        </p:nvSpPr>
        <p:spPr>
          <a:xfrm>
            <a:off x="6804248" y="6170936"/>
            <a:ext cx="2000250" cy="369332"/>
          </a:xfrm>
          <a:prstGeom prst="rect">
            <a:avLst/>
          </a:prstGeom>
          <a:noFill/>
          <a:ln>
            <a:noFill/>
          </a:ln>
        </p:spPr>
        <p:txBody>
          <a:bodyPr wrap="square" rtlCol="0">
            <a:spAutoFit/>
          </a:bodyPr>
          <a:lstStyle/>
          <a:p>
            <a:pPr algn="ctr" fontAlgn="auto">
              <a:spcBef>
                <a:spcPts val="0"/>
              </a:spcBef>
              <a:spcAft>
                <a:spcPts val="0"/>
              </a:spcAft>
            </a:pPr>
            <a:r>
              <a:rPr lang="en-GB" dirty="0">
                <a:solidFill>
                  <a:srgbClr val="002060"/>
                </a:solidFill>
                <a:latin typeface="Gill Sans MT"/>
                <a:cs typeface="+mn-cs"/>
              </a:rPr>
              <a:t>EAL Highland</a:t>
            </a:r>
          </a:p>
        </p:txBody>
      </p:sp>
      <p:pic>
        <p:nvPicPr>
          <p:cNvPr id="1026" name="Picture 2" descr="http://www.concordmonitor.com/csp/mediapool/sites/dt.common.streams.StreamServer.cls?STREAMOID=3qs_JmcMb395o$CgiK5cI8$daE2N3K4ZzOUsqbU5sYtWwNk6A8xrevusQYVEfzYFWCsjLu883Ygn4B49Lvm9bPe2QeMKQdVeZmXF$9l$4uCZ8QDXhaHEp3rvzXRJFdy0KqPHLoMevcTLo3h8xh70Y6N_U_CryOsw6FTOdKL_jpQ-&amp;CONTENTTYPE=image/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128" b="-18129"/>
          <a:stretch/>
        </p:blipFill>
        <p:spPr bwMode="auto">
          <a:xfrm>
            <a:off x="5796136" y="1916832"/>
            <a:ext cx="3147004" cy="219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64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p:nvPr/>
        </p:nvPicPr>
        <p:blipFill rotWithShape="1">
          <a:blip r:embed="rId3"/>
          <a:srcRect l="2717" t="2034" r="3995" b="14463"/>
          <a:stretch/>
        </p:blipFill>
        <p:spPr bwMode="auto">
          <a:xfrm>
            <a:off x="539552" y="830615"/>
            <a:ext cx="7704856" cy="5910753"/>
          </a:xfrm>
          <a:prstGeom prst="rect">
            <a:avLst/>
          </a:prstGeom>
          <a:ln w="28575">
            <a:solidFill>
              <a:schemeClr val="tx1"/>
            </a:solidFill>
          </a:ln>
          <a:extLst>
            <a:ext uri="{53640926-AAD7-44D8-BBD7-CCE9431645EC}">
              <a14:shadowObscured xmlns:a14="http://schemas.microsoft.com/office/drawing/2010/main"/>
            </a:ext>
          </a:extLst>
        </p:spPr>
      </p:pic>
      <p:sp>
        <p:nvSpPr>
          <p:cNvPr id="3" name="TextBox 2"/>
          <p:cNvSpPr txBox="1"/>
          <p:nvPr/>
        </p:nvSpPr>
        <p:spPr>
          <a:xfrm>
            <a:off x="1475656" y="122729"/>
            <a:ext cx="6120680" cy="707886"/>
          </a:xfrm>
          <a:prstGeom prst="rect">
            <a:avLst/>
          </a:prstGeom>
          <a:noFill/>
        </p:spPr>
        <p:txBody>
          <a:bodyPr wrap="square" rtlCol="0">
            <a:spAutoFit/>
          </a:bodyPr>
          <a:lstStyle/>
          <a:p>
            <a:pPr algn="ctr" fontAlgn="auto">
              <a:spcBef>
                <a:spcPts val="0"/>
              </a:spcBef>
              <a:spcAft>
                <a:spcPts val="0"/>
              </a:spcAft>
            </a:pPr>
            <a:r>
              <a:rPr lang="en-GB" sz="4000" dirty="0">
                <a:solidFill>
                  <a:srgbClr val="C00000"/>
                </a:solidFill>
                <a:latin typeface="Gill Sans MT"/>
                <a:cs typeface="+mn-cs"/>
              </a:rPr>
              <a:t>Sanctuary Schools</a:t>
            </a: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1837" y="5406281"/>
            <a:ext cx="684659"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096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94400" y="-8059"/>
            <a:ext cx="7498080" cy="1143000"/>
          </a:xfrm>
        </p:spPr>
        <p:txBody>
          <a:bodyPr/>
          <a:lstStyle/>
          <a:p>
            <a:pPr algn="ctr"/>
            <a:r>
              <a:rPr lang="en-GB" dirty="0"/>
              <a:t>Good Practice</a:t>
            </a:r>
          </a:p>
        </p:txBody>
      </p:sp>
      <p:sp>
        <p:nvSpPr>
          <p:cNvPr id="3" name="Rectangle 2"/>
          <p:cNvSpPr/>
          <p:nvPr/>
        </p:nvSpPr>
        <p:spPr>
          <a:xfrm>
            <a:off x="1043608" y="1052736"/>
            <a:ext cx="7848872" cy="5262979"/>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Welcome given to pupils and parents</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Fostering friendships among all pupils – schools would nominate ‘buddies’ to help a new pupil settle in</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Addressing the child’s English language needs whilst not withdrawing him/her from mainstream education</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Monitoring pupils’ progress, achievements and attainments</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Valuing refugee pupils – pupils were seen to bring added value to the school</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Encouraging and supporting parental involvement</a:t>
            </a:r>
          </a:p>
          <a:p>
            <a:pPr marL="342900" indent="-342900" fontAlgn="auto">
              <a:spcBef>
                <a:spcPts val="0"/>
              </a:spcBef>
              <a:spcAft>
                <a:spcPts val="0"/>
              </a:spcAft>
              <a:buFont typeface="Arial" panose="020B0604020202020204" pitchFamily="34" charset="0"/>
              <a:buChar char="•"/>
            </a:pPr>
            <a:r>
              <a:rPr lang="en-GB" sz="2600" dirty="0">
                <a:solidFill>
                  <a:prstClr val="black"/>
                </a:solidFill>
                <a:latin typeface="Gill Sans MT"/>
                <a:cs typeface="+mn-cs"/>
              </a:rPr>
              <a:t>Supporting the whole child and </a:t>
            </a:r>
            <a:r>
              <a:rPr lang="en-GB" sz="2600" b="1" dirty="0">
                <a:solidFill>
                  <a:prstClr val="black"/>
                </a:solidFill>
                <a:latin typeface="Gill Sans MT"/>
                <a:cs typeface="+mn-cs"/>
              </a:rPr>
              <a:t>raising awareness of inequalities and of refugee issues.</a:t>
            </a:r>
            <a:endParaRPr lang="en-GB" sz="2600" dirty="0">
              <a:solidFill>
                <a:prstClr val="black"/>
              </a:solidFill>
              <a:latin typeface="Gill Sans MT"/>
              <a:cs typeface="+mn-cs"/>
            </a:endParaRPr>
          </a:p>
          <a:p>
            <a:pPr marL="457200" indent="-457200" fontAlgn="auto">
              <a:spcBef>
                <a:spcPts val="0"/>
              </a:spcBef>
              <a:spcAft>
                <a:spcPts val="0"/>
              </a:spcAft>
              <a:buFont typeface="Arial" panose="020B0604020202020204" pitchFamily="34" charset="0"/>
              <a:buChar char="•"/>
            </a:pPr>
            <a:endParaRPr lang="en-GB" sz="2400" dirty="0">
              <a:solidFill>
                <a:prstClr val="black"/>
              </a:solidFill>
              <a:latin typeface="Gill Sans MT"/>
              <a:cs typeface="+mn-cs"/>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7358316" y="5878034"/>
            <a:ext cx="908087" cy="437680"/>
          </a:xfrm>
          <a:prstGeom prst="rect">
            <a:avLst/>
          </a:prstGeom>
        </p:spPr>
      </p:pic>
      <p:sp>
        <p:nvSpPr>
          <p:cNvPr id="5" name="TextBox 4"/>
          <p:cNvSpPr txBox="1"/>
          <p:nvPr/>
        </p:nvSpPr>
        <p:spPr>
          <a:xfrm>
            <a:off x="7020272" y="6315714"/>
            <a:ext cx="1584176" cy="369332"/>
          </a:xfrm>
          <a:prstGeom prst="rect">
            <a:avLst/>
          </a:prstGeom>
          <a:noFill/>
          <a:ln>
            <a:noFill/>
          </a:ln>
        </p:spPr>
        <p:txBody>
          <a:bodyPr wrap="square" rtlCol="0">
            <a:spAutoFit/>
          </a:bodyPr>
          <a:lstStyle/>
          <a:p>
            <a:pPr algn="ctr" fontAlgn="auto">
              <a:spcBef>
                <a:spcPts val="0"/>
              </a:spcBef>
              <a:spcAft>
                <a:spcPts val="0"/>
              </a:spcAft>
            </a:pPr>
            <a:r>
              <a:rPr lang="en-GB" dirty="0">
                <a:solidFill>
                  <a:srgbClr val="002060"/>
                </a:solidFill>
                <a:latin typeface="Gill Sans MT"/>
                <a:cs typeface="+mn-cs"/>
              </a:rPr>
              <a:t>EAL Highland</a:t>
            </a:r>
          </a:p>
        </p:txBody>
      </p:sp>
    </p:spTree>
    <p:extLst>
      <p:ext uri="{BB962C8B-B14F-4D97-AF65-F5344CB8AC3E}">
        <p14:creationId xmlns:p14="http://schemas.microsoft.com/office/powerpoint/2010/main" val="1640407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Protective Factors </a:t>
            </a:r>
            <a:br>
              <a:rPr lang="en-US"/>
            </a:br>
            <a:r>
              <a:rPr lang="en-US"/>
              <a:t>The importance of school</a:t>
            </a:r>
            <a:endParaRPr lang="en-GB" dirty="0"/>
          </a:p>
        </p:txBody>
      </p:sp>
      <p:sp>
        <p:nvSpPr>
          <p:cNvPr id="5" name="Subtitle 4"/>
          <p:cNvSpPr>
            <a:spLocks noGrp="1"/>
          </p:cNvSpPr>
          <p:nvPr>
            <p:ph type="subTitle" idx="1"/>
          </p:nvPr>
        </p:nvSpPr>
        <p:spPr/>
        <p:txBody>
          <a:bodyPr/>
          <a:lstStyle/>
          <a:p>
            <a:endParaRPr lang="en-GB"/>
          </a:p>
        </p:txBody>
      </p:sp>
      <p:sp>
        <p:nvSpPr>
          <p:cNvPr id="4" name="Rectangle 3"/>
          <p:cNvSpPr/>
          <p:nvPr/>
        </p:nvSpPr>
        <p:spPr>
          <a:xfrm>
            <a:off x="1331640" y="2288688"/>
            <a:ext cx="7272808" cy="3970318"/>
          </a:xfrm>
          <a:prstGeom prst="rect">
            <a:avLst/>
          </a:prstGeom>
        </p:spPr>
        <p:txBody>
          <a:bodyPr wrap="square">
            <a:spAutoFit/>
          </a:bodyPr>
          <a:lstStyle/>
          <a:p>
            <a:pPr fontAlgn="auto">
              <a:lnSpc>
                <a:spcPct val="90000"/>
              </a:lnSpc>
              <a:spcBef>
                <a:spcPts val="0"/>
              </a:spcBef>
              <a:spcAft>
                <a:spcPts val="0"/>
              </a:spcAft>
              <a:buFont typeface="Wingdings 2" pitchFamily="28" charset="2"/>
              <a:buNone/>
            </a:pPr>
            <a:r>
              <a:rPr lang="en-US" sz="2800" dirty="0">
                <a:solidFill>
                  <a:srgbClr val="000000"/>
                </a:solidFill>
                <a:latin typeface="Gill Sans MT"/>
                <a:cs typeface="+mn-cs"/>
              </a:rPr>
              <a:t>“It is no exaggeration to say that refugee children’s wellbeing depends to a major degree on their school experiences, successes and failures....School policies are a powerful tool for helping refugee children feel safe and normal again, and begin to learn.”</a:t>
            </a:r>
          </a:p>
          <a:p>
            <a:pPr fontAlgn="auto">
              <a:lnSpc>
                <a:spcPct val="90000"/>
              </a:lnSpc>
              <a:spcBef>
                <a:spcPts val="0"/>
              </a:spcBef>
              <a:spcAft>
                <a:spcPts val="0"/>
              </a:spcAft>
              <a:buFont typeface="Wingdings 2" pitchFamily="28" charset="2"/>
              <a:buNone/>
            </a:pPr>
            <a:endParaRPr lang="en-US" sz="2800" dirty="0">
              <a:solidFill>
                <a:srgbClr val="000000"/>
              </a:solidFill>
              <a:latin typeface="Gill Sans MT"/>
              <a:cs typeface="+mn-cs"/>
            </a:endParaRPr>
          </a:p>
          <a:p>
            <a:pPr fontAlgn="auto">
              <a:lnSpc>
                <a:spcPct val="90000"/>
              </a:lnSpc>
              <a:spcBef>
                <a:spcPts val="0"/>
              </a:spcBef>
              <a:spcAft>
                <a:spcPts val="0"/>
              </a:spcAft>
              <a:buFont typeface="Wingdings 2" pitchFamily="28" charset="2"/>
              <a:buNone/>
            </a:pPr>
            <a:r>
              <a:rPr lang="en-US" sz="2800" dirty="0">
                <a:solidFill>
                  <a:srgbClr val="000000"/>
                </a:solidFill>
                <a:latin typeface="Gill Sans MT"/>
                <a:cs typeface="+mn-cs"/>
              </a:rPr>
              <a:t>	Naomi Richman, </a:t>
            </a:r>
            <a:r>
              <a:rPr lang="en-US" sz="2800" i="1" dirty="0">
                <a:solidFill>
                  <a:srgbClr val="000000"/>
                </a:solidFill>
                <a:latin typeface="Gill Sans MT"/>
                <a:cs typeface="+mn-cs"/>
              </a:rPr>
              <a:t>In the Midst of the Whirlwind - a manual for helping refugee children</a:t>
            </a:r>
            <a:r>
              <a:rPr lang="en-US" sz="2800" dirty="0">
                <a:solidFill>
                  <a:srgbClr val="000000"/>
                </a:solidFill>
                <a:latin typeface="Gill Sans MT"/>
                <a:cs typeface="+mn-cs"/>
              </a:rPr>
              <a:t>, 1998</a:t>
            </a:r>
          </a:p>
        </p:txBody>
      </p:sp>
    </p:spTree>
    <p:extLst>
      <p:ext uri="{BB962C8B-B14F-4D97-AF65-F5344CB8AC3E}">
        <p14:creationId xmlns:p14="http://schemas.microsoft.com/office/powerpoint/2010/main" val="16941145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www.ealhighland.org.uk</a:t>
            </a:r>
          </a:p>
        </p:txBody>
      </p:sp>
      <p:pic>
        <p:nvPicPr>
          <p:cNvPr id="5" name="Content Placeholder 4" descr="Screen Clippin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75656" y="1340768"/>
            <a:ext cx="7416824" cy="5040748"/>
          </a:xfrm>
        </p:spPr>
      </p:pic>
    </p:spTree>
    <p:extLst>
      <p:ext uri="{BB962C8B-B14F-4D97-AF65-F5344CB8AC3E}">
        <p14:creationId xmlns:p14="http://schemas.microsoft.com/office/powerpoint/2010/main" val="305292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772816"/>
            <a:ext cx="6965245" cy="1202485"/>
          </a:xfrm>
        </p:spPr>
        <p:txBody>
          <a:bodyPr>
            <a:normAutofit fontScale="90000"/>
          </a:bodyPr>
          <a:lstStyle/>
          <a:p>
            <a:br>
              <a:rPr lang="en-GB" dirty="0">
                <a:hlinkClick r:id="rId3"/>
              </a:rPr>
            </a:br>
            <a:br>
              <a:rPr lang="en-GB" dirty="0">
                <a:hlinkClick r:id="rId3"/>
              </a:rPr>
            </a:br>
            <a:br>
              <a:rPr lang="en-GB" dirty="0">
                <a:hlinkClick r:id="rId3"/>
              </a:rPr>
            </a:br>
            <a:r>
              <a:rPr lang="en-GB" dirty="0">
                <a:hlinkClick r:id="rId3"/>
              </a:rPr>
              <a:t>www.ealhighland.org.uk</a:t>
            </a:r>
            <a:br>
              <a:rPr lang="en-GB" dirty="0"/>
            </a:br>
            <a:br>
              <a:rPr lang="en-GB" dirty="0"/>
            </a:br>
            <a:r>
              <a:rPr lang="en-GB" dirty="0">
                <a:hlinkClick r:id="rId4"/>
              </a:rPr>
              <a:t>alison.roy@highland.gov.uk</a:t>
            </a:r>
            <a:br>
              <a:rPr lang="en-GB" dirty="0"/>
            </a:br>
            <a:r>
              <a:rPr lang="en-GB" dirty="0">
                <a:hlinkClick r:id="rId5"/>
              </a:rPr>
              <a:t>peter.fenton@highland.gov.uk</a:t>
            </a:r>
            <a:br>
              <a:rPr lang="en-GB" dirty="0"/>
            </a:br>
            <a:r>
              <a:rPr lang="en-GB" dirty="0">
                <a:hlinkClick r:id="rId6"/>
              </a:rPr>
              <a:t>Jenny.Gray2@highland.gov.uk</a:t>
            </a:r>
            <a:br>
              <a:rPr lang="en-GB" dirty="0"/>
            </a:br>
            <a:br>
              <a:rPr lang="en-GB" dirty="0"/>
            </a:br>
            <a:endParaRPr lang="en-GB" dirty="0"/>
          </a:p>
        </p:txBody>
      </p:sp>
    </p:spTree>
    <p:extLst>
      <p:ext uri="{BB962C8B-B14F-4D97-AF65-F5344CB8AC3E}">
        <p14:creationId xmlns:p14="http://schemas.microsoft.com/office/powerpoint/2010/main" val="2018250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4690" name="Rectangle 2"/>
          <p:cNvSpPr>
            <a:spLocks noGrp="1"/>
          </p:cNvSpPr>
          <p:nvPr>
            <p:ph type="title"/>
          </p:nvPr>
        </p:nvSpPr>
        <p:spPr>
          <a:xfrm>
            <a:off x="457200" y="760413"/>
            <a:ext cx="8229600" cy="657225"/>
          </a:xfrm>
        </p:spPr>
        <p:txBody>
          <a:bodyPr>
            <a:normAutofit fontScale="90000"/>
          </a:bodyPr>
          <a:lstStyle/>
          <a:p>
            <a:r>
              <a:rPr lang="en-GB" sz="5300" b="1" dirty="0">
                <a:latin typeface="Calibri" panose="020F0502020204030204" pitchFamily="34" charset="0"/>
              </a:rPr>
              <a:t>Definition of Bilingualism</a:t>
            </a:r>
            <a:r>
              <a:rPr lang="en-GB" sz="4800" dirty="0">
                <a:effectLst>
                  <a:outerShdw blurRad="38100" dist="38100" dir="2700000" algn="tl">
                    <a:srgbClr val="FFFFFF"/>
                  </a:outerShdw>
                </a:effectLst>
                <a:latin typeface="Comic Sans MS" pitchFamily="66" charset="0"/>
              </a:rPr>
              <a:t>	</a:t>
            </a:r>
          </a:p>
        </p:txBody>
      </p:sp>
      <p:sp>
        <p:nvSpPr>
          <p:cNvPr id="114691" name="Rectangle 3"/>
          <p:cNvSpPr>
            <a:spLocks noGrp="1"/>
          </p:cNvSpPr>
          <p:nvPr>
            <p:ph type="body" sz="half" idx="1"/>
          </p:nvPr>
        </p:nvSpPr>
        <p:spPr>
          <a:xfrm>
            <a:off x="683568" y="1844824"/>
            <a:ext cx="3978275" cy="4191000"/>
          </a:xfrm>
        </p:spPr>
        <p:txBody>
          <a:bodyPr/>
          <a:lstStyle/>
          <a:p>
            <a:pPr>
              <a:buFont typeface="Arial" charset="0"/>
              <a:buNone/>
            </a:pPr>
            <a:endParaRPr lang="en-GB" sz="2800" dirty="0">
              <a:effectLst>
                <a:outerShdw blurRad="38100" dist="38100" dir="2700000" algn="tl">
                  <a:srgbClr val="FFFFFF"/>
                </a:outerShdw>
              </a:effectLst>
            </a:endParaRPr>
          </a:p>
          <a:p>
            <a:pPr>
              <a:buFont typeface="Arial" charset="0"/>
              <a:buNone/>
            </a:pPr>
            <a:endParaRPr lang="en-GB" sz="2800" dirty="0">
              <a:effectLst>
                <a:outerShdw blurRad="38100" dist="38100" dir="2700000" algn="tl">
                  <a:srgbClr val="FFFFFF"/>
                </a:outerShdw>
              </a:effectLst>
            </a:endParaRPr>
          </a:p>
          <a:p>
            <a:pPr>
              <a:buFont typeface="Arial" charset="0"/>
              <a:buNone/>
            </a:pPr>
            <a:r>
              <a:rPr lang="en-GB" sz="2800" dirty="0">
                <a:effectLst>
                  <a:outerShdw blurRad="38100" dist="38100" dir="2700000" algn="tl">
                    <a:srgbClr val="FFFFFF"/>
                  </a:outerShdw>
                </a:effectLst>
              </a:rPr>
              <a:t>	</a:t>
            </a:r>
            <a:r>
              <a:rPr lang="en-GB" sz="2800" b="1" i="1" dirty="0">
                <a:effectLst>
                  <a:outerShdw blurRad="38100" dist="38100" dir="2700000" algn="tl">
                    <a:srgbClr val="FFFFFF"/>
                  </a:outerShdw>
                </a:effectLst>
                <a:latin typeface="Calibri" panose="020F0502020204030204" pitchFamily="34" charset="0"/>
              </a:rPr>
              <a:t>Bilingual Learners are learners who function in more than one language in their daily lives.</a:t>
            </a:r>
          </a:p>
          <a:p>
            <a:pPr algn="ctr">
              <a:buFont typeface="Arial" charset="0"/>
              <a:buNone/>
            </a:pPr>
            <a:endParaRPr lang="en-GB" sz="2800" dirty="0">
              <a:effectLst>
                <a:outerShdw blurRad="38100" dist="38100" dir="2700000" algn="tl">
                  <a:srgbClr val="FFFFFF"/>
                </a:outerShdw>
              </a:effectLst>
              <a:latin typeface="Comic Sans MS" pitchFamily="66" charset="0"/>
            </a:endParaRPr>
          </a:p>
          <a:p>
            <a:endParaRPr lang="en-GB" sz="2800" dirty="0"/>
          </a:p>
        </p:txBody>
      </p:sp>
      <p:pic>
        <p:nvPicPr>
          <p:cNvPr id="114692" name="Picture 9" descr="class.tiff"/>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460875" y="2857500"/>
            <a:ext cx="3686175" cy="23177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3297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4691">
                                            <p:txEl>
                                              <p:pRg st="2" end="2"/>
                                            </p:txEl>
                                          </p:spTgt>
                                        </p:tgtEl>
                                        <p:attrNameLst>
                                          <p:attrName>style.visibility</p:attrName>
                                        </p:attrNameLst>
                                      </p:cBhvr>
                                      <p:to>
                                        <p:strVal val="visible"/>
                                      </p:to>
                                    </p:set>
                                    <p:animEffect transition="in" filter="barn(inVertical)">
                                      <p:cBhvr>
                                        <p:cTn id="7" dur="5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86754" y="0"/>
            <a:ext cx="6965245" cy="1202485"/>
          </a:xfrm>
        </p:spPr>
        <p:txBody>
          <a:bodyPr>
            <a:normAutofit fontScale="90000"/>
          </a:bodyPr>
          <a:lstStyle/>
          <a:p>
            <a:r>
              <a:rPr lang="en-GB" sz="6600" dirty="0"/>
              <a:t>Key facts about EAL</a:t>
            </a:r>
          </a:p>
        </p:txBody>
      </p:sp>
      <p:sp>
        <p:nvSpPr>
          <p:cNvPr id="8" name="TextBox 7"/>
          <p:cNvSpPr txBox="1"/>
          <p:nvPr/>
        </p:nvSpPr>
        <p:spPr>
          <a:xfrm>
            <a:off x="1115616" y="1124744"/>
            <a:ext cx="7726125" cy="5216813"/>
          </a:xfrm>
          <a:prstGeom prst="rect">
            <a:avLst/>
          </a:prstGeom>
          <a:noFill/>
        </p:spPr>
        <p:txBody>
          <a:bodyPr wrap="square" rtlCol="0">
            <a:spAutoFit/>
          </a:bodyPr>
          <a:lstStyle/>
          <a:p>
            <a:pPr marL="457200" indent="-457200">
              <a:buFont typeface="Wingdings" panose="05000000000000000000" pitchFamily="2" charset="2"/>
              <a:buChar char="ü"/>
            </a:pPr>
            <a:r>
              <a:rPr lang="en-GB" sz="2800" dirty="0">
                <a:solidFill>
                  <a:prstClr val="black"/>
                </a:solidFill>
                <a:latin typeface="Cambria"/>
                <a:ea typeface="Times New Roman"/>
                <a:cs typeface="Times New Roman"/>
              </a:rPr>
              <a:t>It can take 5-7 years or longer to develop the language to achieve potential across the curriculum.</a:t>
            </a:r>
            <a:endParaRPr lang="en-GB" sz="2800" dirty="0">
              <a:solidFill>
                <a:prstClr val="black"/>
              </a:solidFill>
              <a:latin typeface="Calibri"/>
              <a:ea typeface="Calibri"/>
              <a:cs typeface="Times New Roman"/>
            </a:endParaRPr>
          </a:p>
          <a:p>
            <a:pPr marL="457200" indent="-457200">
              <a:buFont typeface="Wingdings" panose="05000000000000000000" pitchFamily="2" charset="2"/>
              <a:buChar char="ü"/>
            </a:pPr>
            <a:r>
              <a:rPr lang="en-GB" sz="2800" dirty="0">
                <a:solidFill>
                  <a:prstClr val="black"/>
                </a:solidFill>
                <a:latin typeface="Cambria"/>
                <a:ea typeface="Times New Roman"/>
                <a:cs typeface="Times New Roman"/>
              </a:rPr>
              <a:t>It takes as much as 2 years to acquire everyday social language.</a:t>
            </a:r>
          </a:p>
          <a:p>
            <a:pPr marL="457200" indent="-457200">
              <a:buFont typeface="Wingdings" panose="05000000000000000000" pitchFamily="2" charset="2"/>
              <a:buChar char="ü"/>
            </a:pPr>
            <a:r>
              <a:rPr lang="en-GB" sz="2800" dirty="0">
                <a:solidFill>
                  <a:prstClr val="black"/>
                </a:solidFill>
                <a:latin typeface="Cambria"/>
                <a:ea typeface="Times New Roman"/>
                <a:cs typeface="Times New Roman"/>
              </a:rPr>
              <a:t>By law, school have to promote race equality.</a:t>
            </a:r>
          </a:p>
          <a:p>
            <a:pPr marL="457200" indent="-457200">
              <a:buFont typeface="Wingdings" panose="05000000000000000000" pitchFamily="2" charset="2"/>
              <a:buChar char="ü"/>
            </a:pPr>
            <a:r>
              <a:rPr lang="en-GB" sz="2800" dirty="0">
                <a:solidFill>
                  <a:prstClr val="black"/>
                </a:solidFill>
                <a:latin typeface="Cambria"/>
                <a:ea typeface="Times New Roman"/>
                <a:cs typeface="Times New Roman"/>
              </a:rPr>
              <a:t>Learning an additional language may mean it’s easier to learn another language.</a:t>
            </a:r>
          </a:p>
          <a:p>
            <a:pPr marL="457200" indent="-457200">
              <a:buFont typeface="Wingdings" panose="05000000000000000000" pitchFamily="2" charset="2"/>
              <a:buChar char="ü"/>
            </a:pPr>
            <a:r>
              <a:rPr lang="en-GB" sz="2800" dirty="0">
                <a:solidFill>
                  <a:prstClr val="black"/>
                </a:solidFill>
                <a:latin typeface="Cambria" panose="02040503050406030204" pitchFamily="18" charset="0"/>
                <a:ea typeface="Calibri"/>
                <a:cs typeface="Times New Roman"/>
              </a:rPr>
              <a:t>Ethnic minority parents tend to be less involved in their child’s UK education </a:t>
            </a:r>
          </a:p>
          <a:p>
            <a:endParaRPr lang="en-GB" sz="1000" dirty="0">
              <a:solidFill>
                <a:prstClr val="black"/>
              </a:solidFill>
              <a:latin typeface="Calibri"/>
              <a:ea typeface="Calibri"/>
              <a:cs typeface="Times New Roman"/>
            </a:endParaRPr>
          </a:p>
          <a:p>
            <a:endParaRPr lang="en-GB" sz="1100" dirty="0">
              <a:solidFill>
                <a:prstClr val="black"/>
              </a:solidFill>
              <a:latin typeface="Calibri"/>
              <a:ea typeface="Calibri"/>
              <a:cs typeface="Times New Roman"/>
            </a:endParaRPr>
          </a:p>
          <a:p>
            <a:endParaRPr lang="en-GB" sz="1400" dirty="0">
              <a:solidFill>
                <a:prstClr val="black"/>
              </a:solidFill>
              <a:latin typeface="Calibri"/>
              <a:ea typeface="Calibri"/>
              <a:cs typeface="Times New Roman"/>
            </a:endParaRPr>
          </a:p>
          <a:p>
            <a:endParaRPr lang="en-GB" dirty="0">
              <a:solidFill>
                <a:prstClr val="black"/>
              </a:solidFill>
            </a:endParaRPr>
          </a:p>
        </p:txBody>
      </p:sp>
    </p:spTree>
    <p:extLst>
      <p:ext uri="{BB962C8B-B14F-4D97-AF65-F5344CB8AC3E}">
        <p14:creationId xmlns:p14="http://schemas.microsoft.com/office/powerpoint/2010/main" val="1996067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500"/>
                                        <p:tgtEl>
                                          <p:spTgt spid="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1000"/>
                                        <p:tgtEl>
                                          <p:spTgt spid="8">
                                            <p:txEl>
                                              <p:pRg st="2" end="2"/>
                                            </p:txEl>
                                          </p:spTgt>
                                        </p:tgtEl>
                                      </p:cBhvr>
                                    </p:animEffect>
                                    <p:anim calcmode="lin" valueType="num">
                                      <p:cBhvr>
                                        <p:cTn id="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barn(inVertical)">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wheel(1)">
                                      <p:cBhvr>
                                        <p:cTn id="28" dur="2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498080" cy="1143000"/>
          </a:xfrm>
        </p:spPr>
        <p:txBody>
          <a:bodyPr>
            <a:normAutofit fontScale="90000"/>
          </a:bodyPr>
          <a:lstStyle/>
          <a:p>
            <a:endParaRPr lang="en-GB" sz="7200" dirty="0"/>
          </a:p>
        </p:txBody>
      </p:sp>
      <p:sp>
        <p:nvSpPr>
          <p:cNvPr id="6" name="TextBox 5"/>
          <p:cNvSpPr txBox="1"/>
          <p:nvPr/>
        </p:nvSpPr>
        <p:spPr>
          <a:xfrm>
            <a:off x="1164884" y="1196752"/>
            <a:ext cx="7386912" cy="5970865"/>
          </a:xfrm>
          <a:prstGeom prst="rect">
            <a:avLst/>
          </a:prstGeom>
          <a:noFill/>
        </p:spPr>
        <p:txBody>
          <a:bodyPr wrap="square" rtlCol="0">
            <a:spAutoFit/>
          </a:bodyPr>
          <a:lstStyle/>
          <a:p>
            <a:pPr marL="457200" indent="-457200">
              <a:buFont typeface="Wingdings" panose="05000000000000000000" pitchFamily="2" charset="2"/>
              <a:buChar char="q"/>
            </a:pPr>
            <a:r>
              <a:rPr lang="en-GB" sz="2800" dirty="0">
                <a:solidFill>
                  <a:prstClr val="black"/>
                </a:solidFill>
                <a:latin typeface="Cambria"/>
                <a:ea typeface="Times New Roman"/>
                <a:cs typeface="Times New Roman"/>
              </a:rPr>
              <a:t>Most people in the world are fluent in </a:t>
            </a:r>
            <a:r>
              <a:rPr lang="en-GB" sz="2800" b="1" dirty="0">
                <a:solidFill>
                  <a:prstClr val="black"/>
                </a:solidFill>
                <a:latin typeface="Cambria"/>
                <a:ea typeface="Times New Roman"/>
                <a:cs typeface="Times New Roman"/>
              </a:rPr>
              <a:t>more</a:t>
            </a:r>
            <a:r>
              <a:rPr lang="en-GB" sz="2800" dirty="0">
                <a:solidFill>
                  <a:prstClr val="black"/>
                </a:solidFill>
                <a:latin typeface="Cambria"/>
                <a:ea typeface="Times New Roman"/>
                <a:cs typeface="Times New Roman"/>
              </a:rPr>
              <a:t> </a:t>
            </a:r>
            <a:r>
              <a:rPr lang="en-GB" sz="2800" b="1" dirty="0">
                <a:solidFill>
                  <a:prstClr val="black"/>
                </a:solidFill>
                <a:latin typeface="Cambria"/>
                <a:ea typeface="Times New Roman"/>
                <a:cs typeface="Times New Roman"/>
              </a:rPr>
              <a:t>than</a:t>
            </a:r>
            <a:r>
              <a:rPr lang="en-GB" sz="2800" dirty="0">
                <a:solidFill>
                  <a:prstClr val="black"/>
                </a:solidFill>
                <a:latin typeface="Cambria"/>
                <a:ea typeface="Times New Roman"/>
                <a:cs typeface="Times New Roman"/>
              </a:rPr>
              <a:t> one language</a:t>
            </a:r>
          </a:p>
          <a:p>
            <a:pPr marL="457200" indent="-457200">
              <a:buFont typeface="Wingdings" panose="05000000000000000000" pitchFamily="2" charset="2"/>
              <a:buChar char="q"/>
            </a:pPr>
            <a:r>
              <a:rPr lang="en-GB" sz="2800" dirty="0">
                <a:solidFill>
                  <a:prstClr val="black"/>
                </a:solidFill>
                <a:latin typeface="Cambria"/>
                <a:ea typeface="Times New Roman"/>
                <a:cs typeface="Times New Roman"/>
              </a:rPr>
              <a:t>Learners can continue to use their home language alongside English at school, without becoming confused</a:t>
            </a:r>
          </a:p>
          <a:p>
            <a:pPr marL="457200" indent="-457200">
              <a:buFont typeface="Wingdings" panose="05000000000000000000" pitchFamily="2" charset="2"/>
              <a:buChar char="q"/>
            </a:pPr>
            <a:r>
              <a:rPr lang="en-GB" sz="2800" dirty="0">
                <a:solidFill>
                  <a:prstClr val="black"/>
                </a:solidFill>
                <a:latin typeface="Cambria"/>
                <a:ea typeface="Times New Roman"/>
                <a:cs typeface="Times New Roman"/>
              </a:rPr>
              <a:t>Having a strong home language aids English language acquisition, therefore parents should continue to speak their home language to their children</a:t>
            </a:r>
            <a:endParaRPr lang="en-GB" sz="2800" dirty="0">
              <a:solidFill>
                <a:prstClr val="black"/>
              </a:solidFill>
              <a:latin typeface="Calibri"/>
              <a:ea typeface="Calibri"/>
              <a:cs typeface="Times New Roman"/>
            </a:endParaRPr>
          </a:p>
          <a:p>
            <a:pPr marL="457200" indent="-457200">
              <a:buFont typeface="Wingdings" panose="05000000000000000000" pitchFamily="2" charset="2"/>
              <a:buChar char="q"/>
            </a:pPr>
            <a:r>
              <a:rPr lang="en-GB" sz="2800" dirty="0">
                <a:solidFill>
                  <a:prstClr val="black"/>
                </a:solidFill>
                <a:latin typeface="Cambria"/>
                <a:ea typeface="Calibri"/>
                <a:cs typeface="Times New Roman"/>
              </a:rPr>
              <a:t>Many EAL pupils go through a ‘silent period’ </a:t>
            </a:r>
            <a:endParaRPr lang="en-GB" sz="2800" dirty="0">
              <a:solidFill>
                <a:prstClr val="black"/>
              </a:solidFill>
              <a:latin typeface="Calibri"/>
              <a:ea typeface="Calibri"/>
              <a:cs typeface="Times New Roman"/>
            </a:endParaRPr>
          </a:p>
          <a:p>
            <a:pPr marL="457200" indent="-457200">
              <a:buFont typeface="Wingdings" panose="05000000000000000000" pitchFamily="2" charset="2"/>
              <a:buChar char="q"/>
            </a:pPr>
            <a:r>
              <a:rPr lang="en-GB" sz="2800" dirty="0">
                <a:solidFill>
                  <a:prstClr val="black"/>
                </a:solidFill>
                <a:latin typeface="Cambria"/>
                <a:ea typeface="Times New Roman"/>
                <a:cs typeface="Times New Roman"/>
              </a:rPr>
              <a:t>Pupils should be grouped according to their ability level not their English level </a:t>
            </a:r>
          </a:p>
          <a:p>
            <a:pPr marL="457200" indent="-457200">
              <a:buFont typeface="Wingdings" panose="05000000000000000000" pitchFamily="2" charset="2"/>
              <a:buChar char="q"/>
            </a:pPr>
            <a:endParaRPr lang="en-GB" sz="2800" dirty="0">
              <a:solidFill>
                <a:prstClr val="black"/>
              </a:solidFill>
              <a:latin typeface="Calibri"/>
              <a:ea typeface="Calibri"/>
              <a:cs typeface="Times New Roman"/>
            </a:endParaRPr>
          </a:p>
          <a:p>
            <a:endParaRPr lang="en-GB" dirty="0">
              <a:solidFill>
                <a:prstClr val="black"/>
              </a:solidFill>
            </a:endParaRPr>
          </a:p>
        </p:txBody>
      </p:sp>
    </p:spTree>
    <p:extLst>
      <p:ext uri="{BB962C8B-B14F-4D97-AF65-F5344CB8AC3E}">
        <p14:creationId xmlns:p14="http://schemas.microsoft.com/office/powerpoint/2010/main" val="4979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562392"/>
          </a:xfrm>
        </p:spPr>
        <p:txBody>
          <a:bodyPr>
            <a:noAutofit/>
          </a:bodyPr>
          <a:lstStyle/>
          <a:p>
            <a:pPr algn="ctr"/>
            <a:r>
              <a:rPr lang="en-GB" sz="3600" dirty="0"/>
              <a:t>The Background and experience of EAL learners</a:t>
            </a:r>
          </a:p>
        </p:txBody>
      </p:sp>
      <p:cxnSp>
        <p:nvCxnSpPr>
          <p:cNvPr id="10" name="Straight Arrow Connector 9"/>
          <p:cNvCxnSpPr/>
          <p:nvPr/>
        </p:nvCxnSpPr>
        <p:spPr>
          <a:xfrm>
            <a:off x="4312386" y="1672752"/>
            <a:ext cx="1728192"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2" name="Rectangle 11"/>
          <p:cNvSpPr/>
          <p:nvPr/>
        </p:nvSpPr>
        <p:spPr>
          <a:xfrm>
            <a:off x="1174631" y="1048434"/>
            <a:ext cx="2952328"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prstClr val="black"/>
              </a:solidFill>
            </a:endParaRPr>
          </a:p>
        </p:txBody>
      </p:sp>
      <p:sp>
        <p:nvSpPr>
          <p:cNvPr id="11" name="TextBox 10"/>
          <p:cNvSpPr txBox="1"/>
          <p:nvPr/>
        </p:nvSpPr>
        <p:spPr>
          <a:xfrm>
            <a:off x="1352437" y="1291352"/>
            <a:ext cx="2664296" cy="369332"/>
          </a:xfrm>
          <a:prstGeom prst="rect">
            <a:avLst/>
          </a:prstGeom>
          <a:noFill/>
          <a:ln>
            <a:noFill/>
          </a:ln>
        </p:spPr>
        <p:txBody>
          <a:bodyPr wrap="square" rtlCol="0">
            <a:spAutoFit/>
          </a:bodyPr>
          <a:lstStyle/>
          <a:p>
            <a:pPr algn="ctr"/>
            <a:r>
              <a:rPr lang="en-GB" dirty="0">
                <a:solidFill>
                  <a:prstClr val="black"/>
                </a:solidFill>
              </a:rPr>
              <a:t>Born in the UK</a:t>
            </a:r>
          </a:p>
        </p:txBody>
      </p:sp>
      <p:sp>
        <p:nvSpPr>
          <p:cNvPr id="14" name="Rectangle 13"/>
          <p:cNvSpPr/>
          <p:nvPr/>
        </p:nvSpPr>
        <p:spPr>
          <a:xfrm>
            <a:off x="6199330" y="1043970"/>
            <a:ext cx="2736304" cy="86409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6529645" y="1157316"/>
            <a:ext cx="2088232" cy="646331"/>
          </a:xfrm>
          <a:prstGeom prst="rect">
            <a:avLst/>
          </a:prstGeom>
          <a:noFill/>
          <a:ln>
            <a:noFill/>
          </a:ln>
        </p:spPr>
        <p:txBody>
          <a:bodyPr wrap="square" rtlCol="0">
            <a:spAutoFit/>
          </a:bodyPr>
          <a:lstStyle/>
          <a:p>
            <a:r>
              <a:rPr lang="en-GB" dirty="0">
                <a:solidFill>
                  <a:prstClr val="black"/>
                </a:solidFill>
              </a:rPr>
              <a:t>Completely new arrival to the UK</a:t>
            </a:r>
          </a:p>
        </p:txBody>
      </p:sp>
      <p:sp>
        <p:nvSpPr>
          <p:cNvPr id="15" name="Rectangle 14"/>
          <p:cNvSpPr/>
          <p:nvPr/>
        </p:nvSpPr>
        <p:spPr>
          <a:xfrm>
            <a:off x="1186536" y="2132856"/>
            <a:ext cx="2952328" cy="9476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a:solidFill>
                <a:prstClr val="black"/>
              </a:solidFill>
            </a:endParaRPr>
          </a:p>
        </p:txBody>
      </p:sp>
      <p:sp>
        <p:nvSpPr>
          <p:cNvPr id="17" name="TextBox 16"/>
          <p:cNvSpPr txBox="1"/>
          <p:nvPr/>
        </p:nvSpPr>
        <p:spPr>
          <a:xfrm>
            <a:off x="1298940" y="2171473"/>
            <a:ext cx="2664296" cy="923330"/>
          </a:xfrm>
          <a:prstGeom prst="rect">
            <a:avLst/>
          </a:prstGeom>
          <a:noFill/>
        </p:spPr>
        <p:txBody>
          <a:bodyPr wrap="square" rtlCol="0">
            <a:spAutoFit/>
          </a:bodyPr>
          <a:lstStyle/>
          <a:p>
            <a:r>
              <a:rPr lang="en-GB" dirty="0">
                <a:solidFill>
                  <a:prstClr val="black"/>
                </a:solidFill>
              </a:rPr>
              <a:t>Family intends to stay in the UK and has the legal right to do so</a:t>
            </a:r>
          </a:p>
        </p:txBody>
      </p:sp>
      <p:cxnSp>
        <p:nvCxnSpPr>
          <p:cNvPr id="18" name="Straight Arrow Connector 17"/>
          <p:cNvCxnSpPr/>
          <p:nvPr/>
        </p:nvCxnSpPr>
        <p:spPr>
          <a:xfrm>
            <a:off x="4312386" y="2633783"/>
            <a:ext cx="1728192" cy="0"/>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9" name="Rectangle 18"/>
          <p:cNvSpPr/>
          <p:nvPr/>
        </p:nvSpPr>
        <p:spPr>
          <a:xfrm>
            <a:off x="6151603" y="2127920"/>
            <a:ext cx="2844316" cy="947629"/>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solidFill>
                <a:prstClr val="white"/>
              </a:solidFill>
            </a:endParaRPr>
          </a:p>
        </p:txBody>
      </p:sp>
      <p:sp>
        <p:nvSpPr>
          <p:cNvPr id="20" name="TextBox 19"/>
          <p:cNvSpPr txBox="1"/>
          <p:nvPr/>
        </p:nvSpPr>
        <p:spPr>
          <a:xfrm>
            <a:off x="6312097" y="2170729"/>
            <a:ext cx="2592288" cy="923330"/>
          </a:xfrm>
          <a:prstGeom prst="rect">
            <a:avLst/>
          </a:prstGeom>
          <a:noFill/>
        </p:spPr>
        <p:txBody>
          <a:bodyPr wrap="square" rtlCol="0">
            <a:spAutoFit/>
          </a:bodyPr>
          <a:lstStyle/>
          <a:p>
            <a:r>
              <a:rPr lang="en-GB" dirty="0">
                <a:solidFill>
                  <a:prstClr val="black"/>
                </a:solidFill>
              </a:rPr>
              <a:t>Status to remain in UK is uncertain or time limited</a:t>
            </a:r>
          </a:p>
        </p:txBody>
      </p:sp>
      <p:sp>
        <p:nvSpPr>
          <p:cNvPr id="21" name="Rectangle 20"/>
          <p:cNvSpPr/>
          <p:nvPr/>
        </p:nvSpPr>
        <p:spPr>
          <a:xfrm>
            <a:off x="1208421" y="3321855"/>
            <a:ext cx="2952328" cy="9476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solidFill>
                <a:prstClr val="black"/>
              </a:solidFill>
            </a:endParaRPr>
          </a:p>
        </p:txBody>
      </p:sp>
      <p:sp>
        <p:nvSpPr>
          <p:cNvPr id="22" name="Rectangle 21"/>
          <p:cNvSpPr/>
          <p:nvPr/>
        </p:nvSpPr>
        <p:spPr>
          <a:xfrm>
            <a:off x="6091318" y="3321853"/>
            <a:ext cx="2952328" cy="947629"/>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252192" y="4463203"/>
            <a:ext cx="2952328" cy="94762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solidFill>
                <a:prstClr val="black"/>
              </a:solidFill>
            </a:endParaRPr>
          </a:p>
        </p:txBody>
      </p:sp>
      <p:sp>
        <p:nvSpPr>
          <p:cNvPr id="24" name="Rectangle 23"/>
          <p:cNvSpPr/>
          <p:nvPr/>
        </p:nvSpPr>
        <p:spPr>
          <a:xfrm>
            <a:off x="6097597" y="4463203"/>
            <a:ext cx="2952328" cy="94762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solidFill>
                <a:prstClr val="white"/>
              </a:solidFill>
            </a:endParaRPr>
          </a:p>
        </p:txBody>
      </p:sp>
      <p:sp>
        <p:nvSpPr>
          <p:cNvPr id="25" name="TextBox 24"/>
          <p:cNvSpPr txBox="1"/>
          <p:nvPr/>
        </p:nvSpPr>
        <p:spPr>
          <a:xfrm>
            <a:off x="1252192" y="3380170"/>
            <a:ext cx="2908557" cy="830997"/>
          </a:xfrm>
          <a:prstGeom prst="rect">
            <a:avLst/>
          </a:prstGeom>
          <a:noFill/>
        </p:spPr>
        <p:txBody>
          <a:bodyPr wrap="square" rtlCol="0">
            <a:spAutoFit/>
          </a:bodyPr>
          <a:lstStyle/>
          <a:p>
            <a:r>
              <a:rPr lang="en-GB" sz="1600" dirty="0">
                <a:solidFill>
                  <a:prstClr val="black"/>
                </a:solidFill>
              </a:rPr>
              <a:t>Orally fluent and fully literate in one or more languages other than English</a:t>
            </a:r>
          </a:p>
        </p:txBody>
      </p:sp>
      <p:sp>
        <p:nvSpPr>
          <p:cNvPr id="26" name="TextBox 25"/>
          <p:cNvSpPr txBox="1"/>
          <p:nvPr/>
        </p:nvSpPr>
        <p:spPr>
          <a:xfrm>
            <a:off x="6334345" y="3493340"/>
            <a:ext cx="2466274" cy="646331"/>
          </a:xfrm>
          <a:prstGeom prst="rect">
            <a:avLst/>
          </a:prstGeom>
          <a:noFill/>
        </p:spPr>
        <p:txBody>
          <a:bodyPr wrap="square" rtlCol="0">
            <a:spAutoFit/>
          </a:bodyPr>
          <a:lstStyle/>
          <a:p>
            <a:r>
              <a:rPr lang="en-GB" dirty="0">
                <a:solidFill>
                  <a:prstClr val="black"/>
                </a:solidFill>
              </a:rPr>
              <a:t>No literacy in first or other languages</a:t>
            </a:r>
          </a:p>
        </p:txBody>
      </p:sp>
      <p:cxnSp>
        <p:nvCxnSpPr>
          <p:cNvPr id="27" name="Straight Arrow Connector 26"/>
          <p:cNvCxnSpPr/>
          <p:nvPr/>
        </p:nvCxnSpPr>
        <p:spPr>
          <a:xfrm>
            <a:off x="4220089" y="3795668"/>
            <a:ext cx="1728192" cy="0"/>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8" name="Straight Arrow Connector 27"/>
          <p:cNvCxnSpPr/>
          <p:nvPr/>
        </p:nvCxnSpPr>
        <p:spPr>
          <a:xfrm>
            <a:off x="4312386" y="4932598"/>
            <a:ext cx="1728192" cy="0"/>
          </a:xfrm>
          <a:prstGeom prst="straightConnector1">
            <a:avLst/>
          </a:prstGeom>
          <a:ln>
            <a:headEnd type="arrow"/>
            <a:tailEnd type="arrow"/>
          </a:ln>
        </p:spPr>
        <p:style>
          <a:lnRef idx="3">
            <a:schemeClr val="accent6"/>
          </a:lnRef>
          <a:fillRef idx="0">
            <a:schemeClr val="accent6"/>
          </a:fillRef>
          <a:effectRef idx="2">
            <a:schemeClr val="accent6"/>
          </a:effectRef>
          <a:fontRef idx="minor">
            <a:schemeClr val="tx1"/>
          </a:fontRef>
        </p:style>
      </p:cxnSp>
      <p:sp>
        <p:nvSpPr>
          <p:cNvPr id="29" name="TextBox 28"/>
          <p:cNvSpPr txBox="1"/>
          <p:nvPr/>
        </p:nvSpPr>
        <p:spPr>
          <a:xfrm>
            <a:off x="1403648" y="4690010"/>
            <a:ext cx="2592288" cy="646331"/>
          </a:xfrm>
          <a:prstGeom prst="rect">
            <a:avLst/>
          </a:prstGeom>
          <a:noFill/>
        </p:spPr>
        <p:txBody>
          <a:bodyPr wrap="square" rtlCol="0">
            <a:spAutoFit/>
          </a:bodyPr>
          <a:lstStyle/>
          <a:p>
            <a:pPr algn="ctr"/>
            <a:r>
              <a:rPr lang="en-GB" dirty="0">
                <a:solidFill>
                  <a:prstClr val="black"/>
                </a:solidFill>
              </a:rPr>
              <a:t>No specific additional support need</a:t>
            </a:r>
          </a:p>
        </p:txBody>
      </p:sp>
      <p:cxnSp>
        <p:nvCxnSpPr>
          <p:cNvPr id="30" name="Straight Arrow Connector 29"/>
          <p:cNvCxnSpPr/>
          <p:nvPr/>
        </p:nvCxnSpPr>
        <p:spPr>
          <a:xfrm>
            <a:off x="4312386" y="6093529"/>
            <a:ext cx="1728192" cy="0"/>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31" name="TextBox 30"/>
          <p:cNvSpPr txBox="1"/>
          <p:nvPr/>
        </p:nvSpPr>
        <p:spPr>
          <a:xfrm>
            <a:off x="6359679" y="4615454"/>
            <a:ext cx="2466274" cy="646331"/>
          </a:xfrm>
          <a:prstGeom prst="rect">
            <a:avLst/>
          </a:prstGeom>
          <a:noFill/>
        </p:spPr>
        <p:txBody>
          <a:bodyPr wrap="square" rtlCol="0">
            <a:spAutoFit/>
          </a:bodyPr>
          <a:lstStyle/>
          <a:p>
            <a:r>
              <a:rPr lang="en-GB" dirty="0">
                <a:solidFill>
                  <a:prstClr val="black"/>
                </a:solidFill>
              </a:rPr>
              <a:t>Evidence of specific learning difficulties</a:t>
            </a:r>
          </a:p>
        </p:txBody>
      </p:sp>
      <p:sp>
        <p:nvSpPr>
          <p:cNvPr id="32" name="Rectangle 31"/>
          <p:cNvSpPr/>
          <p:nvPr/>
        </p:nvSpPr>
        <p:spPr>
          <a:xfrm>
            <a:off x="1267761" y="5590444"/>
            <a:ext cx="2952328" cy="9476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solidFill>
                <a:prstClr val="black"/>
              </a:solidFill>
            </a:endParaRPr>
          </a:p>
        </p:txBody>
      </p:sp>
      <p:sp>
        <p:nvSpPr>
          <p:cNvPr id="33" name="Rectangle 32"/>
          <p:cNvSpPr/>
          <p:nvPr/>
        </p:nvSpPr>
        <p:spPr>
          <a:xfrm>
            <a:off x="6116652" y="5629559"/>
            <a:ext cx="2952328" cy="94762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solidFill>
                <a:prstClr val="white"/>
              </a:solidFill>
            </a:endParaRPr>
          </a:p>
        </p:txBody>
      </p:sp>
      <p:sp>
        <p:nvSpPr>
          <p:cNvPr id="34" name="TextBox 33"/>
          <p:cNvSpPr txBox="1"/>
          <p:nvPr/>
        </p:nvSpPr>
        <p:spPr>
          <a:xfrm>
            <a:off x="1397114" y="5629559"/>
            <a:ext cx="2693621" cy="923330"/>
          </a:xfrm>
          <a:prstGeom prst="rect">
            <a:avLst/>
          </a:prstGeom>
          <a:noFill/>
        </p:spPr>
        <p:txBody>
          <a:bodyPr wrap="square" rtlCol="0">
            <a:spAutoFit/>
          </a:bodyPr>
          <a:lstStyle/>
          <a:p>
            <a:pPr algn="ctr"/>
            <a:r>
              <a:rPr lang="en-GB" dirty="0">
                <a:solidFill>
                  <a:prstClr val="black"/>
                </a:solidFill>
              </a:rPr>
              <a:t>Stable background – intact family and emotionally secure</a:t>
            </a:r>
          </a:p>
        </p:txBody>
      </p:sp>
      <p:sp>
        <p:nvSpPr>
          <p:cNvPr id="35" name="TextBox 34"/>
          <p:cNvSpPr txBox="1"/>
          <p:nvPr/>
        </p:nvSpPr>
        <p:spPr>
          <a:xfrm>
            <a:off x="6170658" y="5632651"/>
            <a:ext cx="2844316" cy="1015663"/>
          </a:xfrm>
          <a:prstGeom prst="rect">
            <a:avLst/>
          </a:prstGeom>
          <a:noFill/>
        </p:spPr>
        <p:txBody>
          <a:bodyPr wrap="square" rtlCol="0">
            <a:spAutoFit/>
          </a:bodyPr>
          <a:lstStyle/>
          <a:p>
            <a:pPr algn="ctr"/>
            <a:r>
              <a:rPr lang="en-GB" sz="1500" dirty="0">
                <a:solidFill>
                  <a:prstClr val="black"/>
                </a:solidFill>
              </a:rPr>
              <a:t>Fragmented family background or unaccompanied minor - possible experience of trauma</a:t>
            </a:r>
          </a:p>
        </p:txBody>
      </p:sp>
    </p:spTree>
    <p:extLst>
      <p:ext uri="{BB962C8B-B14F-4D97-AF65-F5344CB8AC3E}">
        <p14:creationId xmlns:p14="http://schemas.microsoft.com/office/powerpoint/2010/main" val="325279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19" grpId="0" animBg="1"/>
      <p:bldP spid="20" grpId="0"/>
      <p:bldP spid="22" grpId="0" animBg="1"/>
      <p:bldP spid="24" grpId="0" animBg="1"/>
      <p:bldP spid="26" grpId="0"/>
      <p:bldP spid="31" grpId="0"/>
      <p:bldP spid="33"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0919" y="1220566"/>
            <a:ext cx="2386541" cy="2213517"/>
          </a:xfrm>
          <a:prstGeom prst="rect">
            <a:avLst/>
          </a:prstGeom>
          <a:noFill/>
          <a:ln>
            <a:noFill/>
          </a:ln>
        </p:spPr>
      </p:pic>
      <p:sp>
        <p:nvSpPr>
          <p:cNvPr id="5" name="TextBox 4"/>
          <p:cNvSpPr txBox="1"/>
          <p:nvPr/>
        </p:nvSpPr>
        <p:spPr>
          <a:xfrm>
            <a:off x="1115616" y="784659"/>
            <a:ext cx="5904656" cy="4585871"/>
          </a:xfrm>
          <a:prstGeom prst="rect">
            <a:avLst/>
          </a:prstGeom>
          <a:noFill/>
        </p:spPr>
        <p:txBody>
          <a:bodyPr wrap="square" rtlCol="0">
            <a:spAutoFit/>
          </a:bodyPr>
          <a:lstStyle/>
          <a:p>
            <a:r>
              <a:rPr lang="en-GB" sz="3200" b="1" i="1" dirty="0">
                <a:latin typeface="Calibri" panose="020F0502020204030204" pitchFamily="34" charset="0"/>
              </a:rPr>
              <a:t>How many years does it take for an EAL pupil to be fluent at their cognitive level?</a:t>
            </a:r>
          </a:p>
          <a:p>
            <a:endParaRPr lang="en-GB" sz="3200" b="1" dirty="0">
              <a:latin typeface="Calibri" panose="020F0502020204030204" pitchFamily="34" charset="0"/>
            </a:endParaRPr>
          </a:p>
          <a:p>
            <a:r>
              <a:rPr lang="en-GB" sz="3200" b="1" i="1" dirty="0">
                <a:latin typeface="Calibri" panose="020F0502020204030204" pitchFamily="34" charset="0"/>
              </a:rPr>
              <a:t>What language should parents of EAL pupils use at home with their children – English or their native language?</a:t>
            </a:r>
          </a:p>
          <a:p>
            <a:endParaRPr lang="en-GB" sz="3600" b="1" i="1" dirty="0">
              <a:latin typeface="Calibri" panose="020F0502020204030204" pitchFamily="34" charset="0"/>
            </a:endParaRPr>
          </a:p>
        </p:txBody>
      </p:sp>
      <p:sp>
        <p:nvSpPr>
          <p:cNvPr id="2" name="TextBox 1"/>
          <p:cNvSpPr txBox="1"/>
          <p:nvPr/>
        </p:nvSpPr>
        <p:spPr>
          <a:xfrm>
            <a:off x="1259632" y="188640"/>
            <a:ext cx="6840760" cy="584775"/>
          </a:xfrm>
          <a:prstGeom prst="rect">
            <a:avLst/>
          </a:prstGeom>
          <a:noFill/>
        </p:spPr>
        <p:txBody>
          <a:bodyPr wrap="square" rtlCol="0">
            <a:spAutoFit/>
          </a:bodyPr>
          <a:lstStyle/>
          <a:p>
            <a:r>
              <a:rPr lang="en-GB" sz="3200" b="1" dirty="0">
                <a:solidFill>
                  <a:srgbClr val="FF0000"/>
                </a:solidFill>
                <a:latin typeface="Calibri" panose="020F0502020204030204" pitchFamily="34" charset="0"/>
              </a:rPr>
              <a:t>Quick recap on key facts on EAL </a:t>
            </a:r>
          </a:p>
        </p:txBody>
      </p:sp>
      <p:sp>
        <p:nvSpPr>
          <p:cNvPr id="3" name="TextBox 2"/>
          <p:cNvSpPr txBox="1"/>
          <p:nvPr/>
        </p:nvSpPr>
        <p:spPr>
          <a:xfrm>
            <a:off x="1043608" y="5229199"/>
            <a:ext cx="7272808" cy="1354217"/>
          </a:xfrm>
          <a:prstGeom prst="rect">
            <a:avLst/>
          </a:prstGeom>
          <a:noFill/>
        </p:spPr>
        <p:txBody>
          <a:bodyPr wrap="square" rtlCol="0">
            <a:spAutoFit/>
          </a:bodyPr>
          <a:lstStyle/>
          <a:p>
            <a:r>
              <a:rPr lang="en-GB" sz="3200" b="1" i="1" dirty="0">
                <a:latin typeface="Calibri" panose="020F0502020204030204" pitchFamily="34" charset="0"/>
              </a:rPr>
              <a:t>How many benefits of being bilingual can you think of?</a:t>
            </a:r>
          </a:p>
          <a:p>
            <a:endParaRPr lang="en-GB" dirty="0"/>
          </a:p>
        </p:txBody>
      </p:sp>
    </p:spTree>
    <p:extLst>
      <p:ext uri="{BB962C8B-B14F-4D97-AF65-F5344CB8AC3E}">
        <p14:creationId xmlns:p14="http://schemas.microsoft.com/office/powerpoint/2010/main" val="194893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2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6609</TotalTime>
  <Words>3085</Words>
  <Application>Microsoft Office PowerPoint</Application>
  <PresentationFormat>On-screen Show (4:3)</PresentationFormat>
  <Paragraphs>362</Paragraphs>
  <Slides>49</Slides>
  <Notes>49</Notes>
  <HiddenSlides>31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49</vt:i4>
      </vt:variant>
    </vt:vector>
  </HeadingPairs>
  <TitlesOfParts>
    <vt:vector size="62" baseType="lpstr">
      <vt:lpstr>Arial</vt:lpstr>
      <vt:lpstr>Arial Rounded MT Bold</vt:lpstr>
      <vt:lpstr>Calibri</vt:lpstr>
      <vt:lpstr>Cambria</vt:lpstr>
      <vt:lpstr>Century Gothic</vt:lpstr>
      <vt:lpstr>Comic Sans MS</vt:lpstr>
      <vt:lpstr>Gill Sans MT</vt:lpstr>
      <vt:lpstr>Verdana</vt:lpstr>
      <vt:lpstr>Wingdings</vt:lpstr>
      <vt:lpstr>Wingdings 2</vt:lpstr>
      <vt:lpstr>Solstice</vt:lpstr>
      <vt:lpstr>1_Solstice</vt:lpstr>
      <vt:lpstr>2_Solstice</vt:lpstr>
      <vt:lpstr>PowerPoint Presentation</vt:lpstr>
      <vt:lpstr>PowerPoint Presentation</vt:lpstr>
      <vt:lpstr>PowerPoint Presentation</vt:lpstr>
      <vt:lpstr>EAL Team Remit</vt:lpstr>
      <vt:lpstr>Definition of Bilingualism </vt:lpstr>
      <vt:lpstr>Key facts about EAL</vt:lpstr>
      <vt:lpstr>PowerPoint Presentation</vt:lpstr>
      <vt:lpstr>The Background and experience of EAL learners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New to English  EAL Language Programmes</vt:lpstr>
      <vt:lpstr>PowerPoint Presentation</vt:lpstr>
      <vt:lpstr>PowerPoint Presentation</vt:lpstr>
      <vt:lpstr>PowerPoint Presentation</vt:lpstr>
      <vt:lpstr>PowerPoint Presentation</vt:lpstr>
      <vt:lpstr>PowerPoint Presentation</vt:lpstr>
      <vt:lpstr>PowerPoint Presentation</vt:lpstr>
      <vt:lpstr>Choose 2/3 strategies that could support your pupil</vt:lpstr>
      <vt:lpstr>ICT for EAL Pupils</vt:lpstr>
      <vt:lpstr>ICT for EAL Learners </vt:lpstr>
      <vt:lpstr>PowerPoint Presentation</vt:lpstr>
      <vt:lpstr>Los Romanos</vt:lpstr>
      <vt:lpstr>Dictogloss</vt:lpstr>
      <vt:lpstr>DICTOGLOSS</vt:lpstr>
      <vt:lpstr>Dictogloss</vt:lpstr>
      <vt:lpstr>      Inclusion</vt:lpstr>
      <vt:lpstr>Included in School Life</vt:lpstr>
      <vt:lpstr>PowerPoint Presentation</vt:lpstr>
      <vt:lpstr>PowerPoint Presentation</vt:lpstr>
      <vt:lpstr>PowerPoint Presentation</vt:lpstr>
      <vt:lpstr>Cummin’s dual and iceberg model</vt:lpstr>
      <vt:lpstr>PowerPoint Presentation</vt:lpstr>
      <vt:lpstr>The Cummins Quadrant</vt:lpstr>
      <vt:lpstr>PowerPoint Presentation</vt:lpstr>
      <vt:lpstr>PowerPoint Presentation</vt:lpstr>
      <vt:lpstr>PowerPoint Presentation</vt:lpstr>
      <vt:lpstr>Syrian Vulnerable Persons Relocation Scheme (VPR)</vt:lpstr>
      <vt:lpstr>Syrian Refugees in Highland</vt:lpstr>
      <vt:lpstr>Previous Experiences</vt:lpstr>
      <vt:lpstr>PowerPoint Presentation</vt:lpstr>
      <vt:lpstr>Good Practice</vt:lpstr>
      <vt:lpstr>Protective Factors  The importance of school</vt:lpstr>
      <vt:lpstr>www.ealhighland.org.uk</vt:lpstr>
      <vt:lpstr>   www.ealhighland.org.uk  alison.roy@highland.gov.uk peter.fenton@highland.gov.uk Jenny.Gray2@highland.gov.uk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as an additional language</dc:title>
  <dc:creator>Pat</dc:creator>
  <cp:lastModifiedBy>Peter Fenton</cp:lastModifiedBy>
  <cp:revision>488</cp:revision>
  <cp:lastPrinted>2019-10-03T16:57:41Z</cp:lastPrinted>
  <dcterms:created xsi:type="dcterms:W3CDTF">2010-11-07T15:19:24Z</dcterms:created>
  <dcterms:modified xsi:type="dcterms:W3CDTF">2020-06-29T10:42:56Z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1933496576</vt:i4>
  </property>
  <property fmtid="{D5CDD505-2E9C-101B-9397-08002B2CF9AE}" pid="3" name="_NewReviewCycle">
    <vt:lpwstr/>
  </property>
  <property fmtid="{D5CDD505-2E9C-101B-9397-08002B2CF9AE}" pid="4" name="_EmailSubject">
    <vt:lpwstr>Probationer training</vt:lpwstr>
  </property>
  <property fmtid="{D5CDD505-2E9C-101B-9397-08002B2CF9AE}" pid="5" name="_AuthorEmail">
    <vt:lpwstr>Rhona.Steel@highland.gov.uk</vt:lpwstr>
  </property>
  <property fmtid="{D5CDD505-2E9C-101B-9397-08002B2CF9AE}" pid="6" name="_AuthorEmailDisplayName">
    <vt:lpwstr>Rhona Steel</vt:lpwstr>
  </property>
  <property fmtid="{D5CDD505-2E9C-101B-9397-08002B2CF9AE}" pid="7" name="_PreviousAdHocReviewCycleID">
    <vt:i4>1009186800</vt:i4>
  </property>
</Properties>
</file>