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7" r:id="rId1"/>
  </p:sldMasterIdLst>
  <p:notesMasterIdLst>
    <p:notesMasterId r:id="rId50"/>
  </p:notesMasterIdLst>
  <p:handoutMasterIdLst>
    <p:handoutMasterId r:id="rId51"/>
  </p:handoutMasterIdLst>
  <p:sldIdLst>
    <p:sldId id="260" r:id="rId2"/>
    <p:sldId id="295" r:id="rId3"/>
    <p:sldId id="489" r:id="rId4"/>
    <p:sldId id="520" r:id="rId5"/>
    <p:sldId id="554" r:id="rId6"/>
    <p:sldId id="481" r:id="rId7"/>
    <p:sldId id="482" r:id="rId8"/>
    <p:sldId id="521" r:id="rId9"/>
    <p:sldId id="488" r:id="rId10"/>
    <p:sldId id="573" r:id="rId11"/>
    <p:sldId id="574" r:id="rId12"/>
    <p:sldId id="545" r:id="rId13"/>
    <p:sldId id="527" r:id="rId14"/>
    <p:sldId id="531" r:id="rId15"/>
    <p:sldId id="580" r:id="rId16"/>
    <p:sldId id="581" r:id="rId17"/>
    <p:sldId id="582" r:id="rId18"/>
    <p:sldId id="548" r:id="rId19"/>
    <p:sldId id="535" r:id="rId20"/>
    <p:sldId id="547" r:id="rId21"/>
    <p:sldId id="575" r:id="rId22"/>
    <p:sldId id="576" r:id="rId23"/>
    <p:sldId id="577" r:id="rId24"/>
    <p:sldId id="578" r:id="rId25"/>
    <p:sldId id="579" r:id="rId26"/>
    <p:sldId id="528" r:id="rId27"/>
    <p:sldId id="529" r:id="rId28"/>
    <p:sldId id="561" r:id="rId29"/>
    <p:sldId id="565" r:id="rId30"/>
    <p:sldId id="541" r:id="rId31"/>
    <p:sldId id="549" r:id="rId32"/>
    <p:sldId id="550" r:id="rId33"/>
    <p:sldId id="532" r:id="rId34"/>
    <p:sldId id="533" r:id="rId35"/>
    <p:sldId id="537" r:id="rId36"/>
    <p:sldId id="552" r:id="rId37"/>
    <p:sldId id="534" r:id="rId38"/>
    <p:sldId id="536" r:id="rId39"/>
    <p:sldId id="538" r:id="rId40"/>
    <p:sldId id="540" r:id="rId41"/>
    <p:sldId id="567" r:id="rId42"/>
    <p:sldId id="568" r:id="rId43"/>
    <p:sldId id="570" r:id="rId44"/>
    <p:sldId id="566" r:id="rId45"/>
    <p:sldId id="544" r:id="rId46"/>
    <p:sldId id="571" r:id="rId47"/>
    <p:sldId id="543" r:id="rId48"/>
    <p:sldId id="572" r:id="rId49"/>
  </p:sldIdLst>
  <p:sldSz cx="9144000" cy="6858000" type="screen4x3"/>
  <p:notesSz cx="6808788" cy="9940925"/>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Arial" charset="0"/>
      </a:defRPr>
    </a:lvl1pPr>
    <a:lvl2pPr marL="457200" algn="l" rtl="0" fontAlgn="base">
      <a:spcBef>
        <a:spcPct val="0"/>
      </a:spcBef>
      <a:spcAft>
        <a:spcPct val="0"/>
      </a:spcAft>
      <a:defRPr kern="1200">
        <a:solidFill>
          <a:schemeClr val="tx1"/>
        </a:solidFill>
        <a:latin typeface="Comic Sans MS" pitchFamily="66" charset="0"/>
        <a:ea typeface="+mn-ea"/>
        <a:cs typeface="Arial" charset="0"/>
      </a:defRPr>
    </a:lvl2pPr>
    <a:lvl3pPr marL="914400" algn="l" rtl="0" fontAlgn="base">
      <a:spcBef>
        <a:spcPct val="0"/>
      </a:spcBef>
      <a:spcAft>
        <a:spcPct val="0"/>
      </a:spcAft>
      <a:defRPr kern="1200">
        <a:solidFill>
          <a:schemeClr val="tx1"/>
        </a:solidFill>
        <a:latin typeface="Comic Sans MS" pitchFamily="66" charset="0"/>
        <a:ea typeface="+mn-ea"/>
        <a:cs typeface="Arial" charset="0"/>
      </a:defRPr>
    </a:lvl3pPr>
    <a:lvl4pPr marL="1371600" algn="l" rtl="0" fontAlgn="base">
      <a:spcBef>
        <a:spcPct val="0"/>
      </a:spcBef>
      <a:spcAft>
        <a:spcPct val="0"/>
      </a:spcAft>
      <a:defRPr kern="1200">
        <a:solidFill>
          <a:schemeClr val="tx1"/>
        </a:solidFill>
        <a:latin typeface="Comic Sans MS" pitchFamily="66" charset="0"/>
        <a:ea typeface="+mn-ea"/>
        <a:cs typeface="Arial" charset="0"/>
      </a:defRPr>
    </a:lvl4pPr>
    <a:lvl5pPr marL="1828800" algn="l" rtl="0" fontAlgn="base">
      <a:spcBef>
        <a:spcPct val="0"/>
      </a:spcBef>
      <a:spcAft>
        <a:spcPct val="0"/>
      </a:spcAft>
      <a:defRPr kern="1200">
        <a:solidFill>
          <a:schemeClr val="tx1"/>
        </a:solidFill>
        <a:latin typeface="Comic Sans MS" pitchFamily="66" charset="0"/>
        <a:ea typeface="+mn-ea"/>
        <a:cs typeface="Arial" charset="0"/>
      </a:defRPr>
    </a:lvl5pPr>
    <a:lvl6pPr marL="2286000" algn="l" defTabSz="914400" rtl="0" eaLnBrk="1" latinLnBrk="0" hangingPunct="1">
      <a:defRPr kern="1200">
        <a:solidFill>
          <a:schemeClr val="tx1"/>
        </a:solidFill>
        <a:latin typeface="Comic Sans MS" pitchFamily="66" charset="0"/>
        <a:ea typeface="+mn-ea"/>
        <a:cs typeface="Arial" charset="0"/>
      </a:defRPr>
    </a:lvl6pPr>
    <a:lvl7pPr marL="2743200" algn="l" defTabSz="914400" rtl="0" eaLnBrk="1" latinLnBrk="0" hangingPunct="1">
      <a:defRPr kern="1200">
        <a:solidFill>
          <a:schemeClr val="tx1"/>
        </a:solidFill>
        <a:latin typeface="Comic Sans MS" pitchFamily="66" charset="0"/>
        <a:ea typeface="+mn-ea"/>
        <a:cs typeface="Arial" charset="0"/>
      </a:defRPr>
    </a:lvl7pPr>
    <a:lvl8pPr marL="3200400" algn="l" defTabSz="914400" rtl="0" eaLnBrk="1" latinLnBrk="0" hangingPunct="1">
      <a:defRPr kern="1200">
        <a:solidFill>
          <a:schemeClr val="tx1"/>
        </a:solidFill>
        <a:latin typeface="Comic Sans MS" pitchFamily="66" charset="0"/>
        <a:ea typeface="+mn-ea"/>
        <a:cs typeface="Arial" charset="0"/>
      </a:defRPr>
    </a:lvl8pPr>
    <a:lvl9pPr marL="3657600" algn="l" defTabSz="914400" rtl="0" eaLnBrk="1" latinLnBrk="0" hangingPunct="1">
      <a:defRPr kern="1200">
        <a:solidFill>
          <a:schemeClr val="tx1"/>
        </a:solidFill>
        <a:latin typeface="Comic Sans MS" pitchFamily="66"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9900"/>
    <a:srgbClr val="CCFF99"/>
    <a:srgbClr val="66FF33"/>
    <a:srgbClr val="33CC33"/>
    <a:srgbClr val="FF0066"/>
    <a:srgbClr val="CC66FF"/>
    <a:srgbClr val="CCCCFF"/>
    <a:srgbClr val="3366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77071" autoAdjust="0"/>
  </p:normalViewPr>
  <p:slideViewPr>
    <p:cSldViewPr>
      <p:cViewPr varScale="1">
        <p:scale>
          <a:sx n="41" d="100"/>
          <a:sy n="41" d="100"/>
        </p:scale>
        <p:origin x="-1454" y="974"/>
      </p:cViewPr>
      <p:guideLst>
        <p:guide orient="horz" pos="2160"/>
        <p:guide pos="2880"/>
      </p:guideLst>
    </p:cSldViewPr>
  </p:slideViewPr>
  <p:outlineViewPr>
    <p:cViewPr>
      <p:scale>
        <a:sx n="33" d="100"/>
        <a:sy n="33" d="100"/>
      </p:scale>
      <p:origin x="246" y="93744"/>
    </p:cViewPr>
  </p:outlineViewPr>
  <p:notesTextViewPr>
    <p:cViewPr>
      <p:scale>
        <a:sx n="100" d="100"/>
        <a:sy n="100" d="100"/>
      </p:scale>
      <p:origin x="0" y="0"/>
    </p:cViewPr>
  </p:notesTextViewPr>
  <p:sorterViewPr>
    <p:cViewPr>
      <p:scale>
        <a:sx n="66" d="100"/>
        <a:sy n="66" d="100"/>
      </p:scale>
      <p:origin x="0" y="3180"/>
    </p:cViewPr>
  </p:sorterViewPr>
  <p:notesViewPr>
    <p:cSldViewPr>
      <p:cViewPr varScale="1">
        <p:scale>
          <a:sx n="56" d="100"/>
          <a:sy n="56" d="100"/>
        </p:scale>
        <p:origin x="-1236" y="-90"/>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1" y="2"/>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t" anchorCtr="0" compatLnSpc="1">
            <a:prstTxWarp prst="textNoShape">
              <a:avLst/>
            </a:prstTxWarp>
          </a:bodyPr>
          <a:lstStyle>
            <a:lvl1pPr>
              <a:defRPr sz="1200">
                <a:latin typeface="Arial" charset="0"/>
              </a:defRPr>
            </a:lvl1pPr>
          </a:lstStyle>
          <a:p>
            <a:endParaRPr lang="en-GB"/>
          </a:p>
        </p:txBody>
      </p:sp>
      <p:sp>
        <p:nvSpPr>
          <p:cNvPr id="156675" name="Rectangle 3"/>
          <p:cNvSpPr>
            <a:spLocks noGrp="1" noChangeArrowheads="1"/>
          </p:cNvSpPr>
          <p:nvPr>
            <p:ph type="dt" sz="quarter" idx="1"/>
          </p:nvPr>
        </p:nvSpPr>
        <p:spPr bwMode="auto">
          <a:xfrm>
            <a:off x="3856739" y="2"/>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t" anchorCtr="0" compatLnSpc="1">
            <a:prstTxWarp prst="textNoShape">
              <a:avLst/>
            </a:prstTxWarp>
          </a:bodyPr>
          <a:lstStyle>
            <a:lvl1pPr algn="r">
              <a:defRPr sz="1200">
                <a:latin typeface="Arial" charset="0"/>
              </a:defRPr>
            </a:lvl1pPr>
          </a:lstStyle>
          <a:p>
            <a:fld id="{373658AF-5FD7-4E2E-B3DC-292E16B05992}" type="datetimeFigureOut">
              <a:rPr lang="en-GB"/>
              <a:pPr/>
              <a:t>08/02/2019</a:t>
            </a:fld>
            <a:endParaRPr lang="en-GB"/>
          </a:p>
        </p:txBody>
      </p:sp>
      <p:sp>
        <p:nvSpPr>
          <p:cNvPr id="156676" name="Rectangle 4"/>
          <p:cNvSpPr>
            <a:spLocks noGrp="1" noChangeArrowheads="1"/>
          </p:cNvSpPr>
          <p:nvPr>
            <p:ph type="ftr" sz="quarter" idx="2"/>
          </p:nvPr>
        </p:nvSpPr>
        <p:spPr bwMode="auto">
          <a:xfrm>
            <a:off x="1" y="9442155"/>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b" anchorCtr="0" compatLnSpc="1">
            <a:prstTxWarp prst="textNoShape">
              <a:avLst/>
            </a:prstTxWarp>
          </a:bodyPr>
          <a:lstStyle>
            <a:lvl1pPr>
              <a:defRPr sz="1200">
                <a:latin typeface="Arial" charset="0"/>
              </a:defRPr>
            </a:lvl1pPr>
          </a:lstStyle>
          <a:p>
            <a:endParaRPr lang="en-GB"/>
          </a:p>
        </p:txBody>
      </p:sp>
      <p:sp>
        <p:nvSpPr>
          <p:cNvPr id="156677" name="Rectangle 5"/>
          <p:cNvSpPr>
            <a:spLocks noGrp="1" noChangeArrowheads="1"/>
          </p:cNvSpPr>
          <p:nvPr>
            <p:ph type="sldNum" sz="quarter" idx="3"/>
          </p:nvPr>
        </p:nvSpPr>
        <p:spPr bwMode="auto">
          <a:xfrm>
            <a:off x="3856739" y="9442155"/>
            <a:ext cx="2950475" cy="4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8" tIns="45729" rIns="91458" bIns="45729" numCol="1" anchor="b" anchorCtr="0" compatLnSpc="1">
            <a:prstTxWarp prst="textNoShape">
              <a:avLst/>
            </a:prstTxWarp>
          </a:bodyPr>
          <a:lstStyle>
            <a:lvl1pPr algn="r">
              <a:defRPr sz="1200">
                <a:latin typeface="Arial" charset="0"/>
              </a:defRPr>
            </a:lvl1pPr>
          </a:lstStyle>
          <a:p>
            <a:fld id="{EEE7D67B-C735-47EA-A826-221EC7836292}" type="slidenum">
              <a:rPr lang="en-GB"/>
              <a:pPr/>
              <a:t>‹#›</a:t>
            </a:fld>
            <a:endParaRPr lang="en-GB"/>
          </a:p>
        </p:txBody>
      </p:sp>
    </p:spTree>
    <p:extLst>
      <p:ext uri="{BB962C8B-B14F-4D97-AF65-F5344CB8AC3E}">
        <p14:creationId xmlns:p14="http://schemas.microsoft.com/office/powerpoint/2010/main" val="3060603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50475" cy="497046"/>
          </a:xfrm>
          <a:prstGeom prst="rect">
            <a:avLst/>
          </a:prstGeom>
        </p:spPr>
        <p:txBody>
          <a:bodyPr vert="horz" lIns="91458" tIns="45729" rIns="91458" bIns="45729"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56739" y="2"/>
            <a:ext cx="2950475" cy="497046"/>
          </a:xfrm>
          <a:prstGeom prst="rect">
            <a:avLst/>
          </a:prstGeom>
        </p:spPr>
        <p:txBody>
          <a:bodyPr vert="horz" lIns="91458" tIns="45729" rIns="91458" bIns="45729" rtlCol="0"/>
          <a:lstStyle>
            <a:lvl1pPr algn="r" fontAlgn="auto">
              <a:spcBef>
                <a:spcPts val="0"/>
              </a:spcBef>
              <a:spcAft>
                <a:spcPts val="0"/>
              </a:spcAft>
              <a:defRPr sz="1200">
                <a:latin typeface="+mn-lt"/>
                <a:cs typeface="+mn-cs"/>
              </a:defRPr>
            </a:lvl1pPr>
          </a:lstStyle>
          <a:p>
            <a:pPr>
              <a:defRPr/>
            </a:pPr>
            <a:fld id="{461B5622-491C-47FA-AFC7-6B776A3BBC0C}" type="datetimeFigureOut">
              <a:rPr lang="en-GB"/>
              <a:pPr>
                <a:defRPr/>
              </a:pPr>
              <a:t>08/02/2019</a:t>
            </a:fld>
            <a:endParaRPr lang="en-GB"/>
          </a:p>
        </p:txBody>
      </p:sp>
      <p:sp>
        <p:nvSpPr>
          <p:cNvPr id="4" name="Slide Image Placeholder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58" tIns="45729" rIns="91458" bIns="45729" rtlCol="0" anchor="ctr"/>
          <a:lstStyle/>
          <a:p>
            <a:pPr lvl="0"/>
            <a:endParaRPr lang="en-GB" noProof="0"/>
          </a:p>
        </p:txBody>
      </p:sp>
      <p:sp>
        <p:nvSpPr>
          <p:cNvPr id="5" name="Notes Placeholder 4"/>
          <p:cNvSpPr>
            <a:spLocks noGrp="1"/>
          </p:cNvSpPr>
          <p:nvPr>
            <p:ph type="body" sz="quarter" idx="3"/>
          </p:nvPr>
        </p:nvSpPr>
        <p:spPr>
          <a:xfrm>
            <a:off x="680880" y="4721940"/>
            <a:ext cx="5447030" cy="4473416"/>
          </a:xfrm>
          <a:prstGeom prst="rect">
            <a:avLst/>
          </a:prstGeom>
        </p:spPr>
        <p:txBody>
          <a:bodyPr vert="horz" wrap="square" lIns="91458" tIns="45729" rIns="91458" bIns="45729"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6" name="Footer Placeholder 5"/>
          <p:cNvSpPr>
            <a:spLocks noGrp="1"/>
          </p:cNvSpPr>
          <p:nvPr>
            <p:ph type="ftr" sz="quarter" idx="4"/>
          </p:nvPr>
        </p:nvSpPr>
        <p:spPr>
          <a:xfrm>
            <a:off x="1" y="9442155"/>
            <a:ext cx="2950475" cy="497046"/>
          </a:xfrm>
          <a:prstGeom prst="rect">
            <a:avLst/>
          </a:prstGeom>
        </p:spPr>
        <p:txBody>
          <a:bodyPr vert="horz" lIns="91458" tIns="45729" rIns="91458" bIns="45729"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56739" y="9442155"/>
            <a:ext cx="2950475" cy="497046"/>
          </a:xfrm>
          <a:prstGeom prst="rect">
            <a:avLst/>
          </a:prstGeom>
        </p:spPr>
        <p:txBody>
          <a:bodyPr vert="horz" lIns="91458" tIns="45729" rIns="91458" bIns="45729" rtlCol="0" anchor="b"/>
          <a:lstStyle>
            <a:lvl1pPr algn="r" fontAlgn="auto">
              <a:spcBef>
                <a:spcPts val="0"/>
              </a:spcBef>
              <a:spcAft>
                <a:spcPts val="0"/>
              </a:spcAft>
              <a:defRPr sz="1200">
                <a:latin typeface="+mn-lt"/>
                <a:cs typeface="+mn-cs"/>
              </a:defRPr>
            </a:lvl1pPr>
          </a:lstStyle>
          <a:p>
            <a:pPr>
              <a:defRPr/>
            </a:pPr>
            <a:fld id="{4F5DD2F9-C4EE-418A-A4A7-8D49C2E7D5ED}" type="slidenum">
              <a:rPr lang="en-GB"/>
              <a:pPr>
                <a:defRPr/>
              </a:pPr>
              <a:t>‹#›</a:t>
            </a:fld>
            <a:endParaRPr lang="en-GB"/>
          </a:p>
        </p:txBody>
      </p:sp>
    </p:spTree>
    <p:extLst>
      <p:ext uri="{BB962C8B-B14F-4D97-AF65-F5344CB8AC3E}">
        <p14:creationId xmlns:p14="http://schemas.microsoft.com/office/powerpoint/2010/main" val="37468192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Arial" charset="0"/>
      </a:defRPr>
    </a:lvl1pPr>
    <a:lvl2pPr marL="457200" algn="l" rtl="0" fontAlgn="base">
      <a:spcBef>
        <a:spcPct val="30000"/>
      </a:spcBef>
      <a:spcAft>
        <a:spcPct val="0"/>
      </a:spcAft>
      <a:defRPr sz="1200" kern="1200">
        <a:solidFill>
          <a:schemeClr val="tx1"/>
        </a:solidFill>
        <a:latin typeface="+mn-lt"/>
        <a:ea typeface="+mn-ea"/>
        <a:cs typeface="Arial" charset="0"/>
      </a:defRPr>
    </a:lvl2pPr>
    <a:lvl3pPr marL="914400" algn="l" rtl="0" fontAlgn="base">
      <a:spcBef>
        <a:spcPct val="30000"/>
      </a:spcBef>
      <a:spcAft>
        <a:spcPct val="0"/>
      </a:spcAft>
      <a:defRPr sz="1200" kern="1200">
        <a:solidFill>
          <a:schemeClr val="tx1"/>
        </a:solidFill>
        <a:latin typeface="+mn-lt"/>
        <a:ea typeface="+mn-ea"/>
        <a:cs typeface="Arial" charset="0"/>
      </a:defRPr>
    </a:lvl3pPr>
    <a:lvl4pPr marL="1371600" algn="l" rtl="0" fontAlgn="base">
      <a:spcBef>
        <a:spcPct val="30000"/>
      </a:spcBef>
      <a:spcAft>
        <a:spcPct val="0"/>
      </a:spcAft>
      <a:defRPr sz="1200" kern="1200">
        <a:solidFill>
          <a:schemeClr val="tx1"/>
        </a:solidFill>
        <a:latin typeface="+mn-lt"/>
        <a:ea typeface="+mn-ea"/>
        <a:cs typeface="Arial" charset="0"/>
      </a:defRPr>
    </a:lvl4pPr>
    <a:lvl5pPr marL="1828800" algn="l" rtl="0" fontAlgn="base">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Warmer – line up in birthday order without speaking</a:t>
            </a:r>
            <a:r>
              <a:rPr lang="en-GB" baseline="0" dirty="0" smtClean="0"/>
              <a:t> or find someone with the same card as you but no speaking,</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1</a:t>
            </a:fld>
            <a:endParaRPr lang="en-GB"/>
          </a:p>
        </p:txBody>
      </p:sp>
    </p:spTree>
    <p:extLst>
      <p:ext uri="{BB962C8B-B14F-4D97-AF65-F5344CB8AC3E}">
        <p14:creationId xmlns:p14="http://schemas.microsoft.com/office/powerpoint/2010/main" val="391951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new to English pupils easy to ensure context concrete and challenge reduced but we should be trying to ensure that there is always a high cognitive challenge even if the context is concrete. More abstract context provides further opportunities to really develop complex language.</a:t>
            </a:r>
          </a:p>
          <a:p>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14</a:t>
            </a:fld>
            <a:endParaRPr lang="en-GB"/>
          </a:p>
        </p:txBody>
      </p:sp>
    </p:spTree>
    <p:extLst>
      <p:ext uri="{BB962C8B-B14F-4D97-AF65-F5344CB8AC3E}">
        <p14:creationId xmlns:p14="http://schemas.microsoft.com/office/powerpoint/2010/main" val="3208357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solid understanding of language – what it</a:t>
            </a:r>
            <a:r>
              <a:rPr lang="en-GB" baseline="0" dirty="0" smtClean="0"/>
              <a:t> is for, when it is used, different aspects of communication </a:t>
            </a:r>
            <a:r>
              <a:rPr lang="en-GB" baseline="0" dirty="0" err="1" smtClean="0"/>
              <a:t>etc</a:t>
            </a:r>
            <a:r>
              <a:rPr lang="en-GB" baseline="0" dirty="0" smtClean="0"/>
              <a:t> </a:t>
            </a:r>
            <a:r>
              <a:rPr lang="en-GB" baseline="0" dirty="0" err="1" smtClean="0"/>
              <a:t>etc</a:t>
            </a:r>
            <a:r>
              <a:rPr lang="en-GB" baseline="0" dirty="0" smtClean="0"/>
              <a:t> (things that Word Up provides) then language (the words, vocabulary and structure) can be built on top of this. If the base is solid, the building is stronger and easier to put up!</a:t>
            </a:r>
            <a:endParaRPr lang="en-GB" dirty="0"/>
          </a:p>
        </p:txBody>
      </p:sp>
      <p:sp>
        <p:nvSpPr>
          <p:cNvPr id="4" name="Slide Number Placeholder 3"/>
          <p:cNvSpPr>
            <a:spLocks noGrp="1"/>
          </p:cNvSpPr>
          <p:nvPr>
            <p:ph type="sldNum" sz="quarter" idx="10"/>
          </p:nvPr>
        </p:nvSpPr>
        <p:spPr/>
        <p:txBody>
          <a:bodyPr/>
          <a:lstStyle/>
          <a:p>
            <a:fld id="{26D329E3-9BC1-4A2A-80B0-1BA7BA15FAC6}" type="slidenum">
              <a:rPr lang="en-GB" smtClean="0"/>
              <a:t>15</a:t>
            </a:fld>
            <a:endParaRPr lang="en-GB"/>
          </a:p>
        </p:txBody>
      </p:sp>
    </p:spTree>
    <p:extLst>
      <p:ext uri="{BB962C8B-B14F-4D97-AF65-F5344CB8AC3E}">
        <p14:creationId xmlns:p14="http://schemas.microsoft.com/office/powerpoint/2010/main" val="141990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Full access to the curriculum cannot</a:t>
            </a:r>
            <a:r>
              <a:rPr lang="en-GB" baseline="0" dirty="0" smtClean="0"/>
              <a:t> be achieved simply with BICS. CALP needs to be taught to pupils to enable them to fully access the curriculum. </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16</a:t>
            </a:fld>
            <a:endParaRPr lang="en-GB"/>
          </a:p>
        </p:txBody>
      </p:sp>
    </p:spTree>
    <p:extLst>
      <p:ext uri="{BB962C8B-B14F-4D97-AF65-F5344CB8AC3E}">
        <p14:creationId xmlns:p14="http://schemas.microsoft.com/office/powerpoint/2010/main" val="3674367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BICS often placed firmly in Tier 1 language. Subject</a:t>
            </a:r>
            <a:r>
              <a:rPr lang="en-GB" baseline="0" dirty="0" smtClean="0"/>
              <a:t> specific language </a:t>
            </a:r>
            <a:r>
              <a:rPr lang="en-GB" baseline="0" dirty="0" err="1" smtClean="0"/>
              <a:t>eg</a:t>
            </a:r>
            <a:r>
              <a:rPr lang="en-GB" baseline="0" dirty="0" smtClean="0"/>
              <a:t> geographical terms are often in Tier 3 and so taught in classrooms. Where EAL pupils can find difficulties is in Tier 2 words which are essential for good academic progress but not necessarily taught and yet don’t come up in everyday conversations. Examples would include words such as </a:t>
            </a:r>
            <a:r>
              <a:rPr lang="en-GB" sz="1200" b="0" i="1" kern="1200" dirty="0" smtClean="0">
                <a:solidFill>
                  <a:schemeClr val="tx1"/>
                </a:solidFill>
                <a:effectLst/>
                <a:latin typeface="+mn-lt"/>
                <a:ea typeface="+mn-ea"/>
                <a:cs typeface="Arial" charset="0"/>
              </a:rPr>
              <a:t>justify, explain, expand, predict, summarize, maintain </a:t>
            </a:r>
            <a:r>
              <a:rPr lang="en-GB" sz="1200" b="0" i="1" kern="1200" dirty="0" err="1" smtClean="0">
                <a:solidFill>
                  <a:schemeClr val="tx1"/>
                </a:solidFill>
                <a:effectLst/>
                <a:latin typeface="+mn-lt"/>
                <a:ea typeface="+mn-ea"/>
                <a:cs typeface="Arial" charset="0"/>
              </a:rPr>
              <a:t>etc</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17</a:t>
            </a:fld>
            <a:endParaRPr lang="en-GB"/>
          </a:p>
        </p:txBody>
      </p:sp>
    </p:spTree>
    <p:extLst>
      <p:ext uri="{BB962C8B-B14F-4D97-AF65-F5344CB8AC3E}">
        <p14:creationId xmlns:p14="http://schemas.microsoft.com/office/powerpoint/2010/main" val="1700897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19</a:t>
            </a:fld>
            <a:endParaRPr lang="en-GB"/>
          </a:p>
        </p:txBody>
      </p:sp>
    </p:spTree>
    <p:extLst>
      <p:ext uri="{BB962C8B-B14F-4D97-AF65-F5344CB8AC3E}">
        <p14:creationId xmlns:p14="http://schemas.microsoft.com/office/powerpoint/2010/main" val="1314842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table shows how development of L1 at home can really benefit cognition. Encourage L1 in school showing how much you value it, parents nights and relationship and understanding of this with</a:t>
            </a:r>
            <a:r>
              <a:rPr lang="en-GB" baseline="0" dirty="0" smtClean="0"/>
              <a:t> parents and carers. </a:t>
            </a:r>
            <a:endParaRPr lang="en-GB" dirty="0"/>
          </a:p>
        </p:txBody>
      </p:sp>
      <p:sp>
        <p:nvSpPr>
          <p:cNvPr id="4" name="Slide Number Placeholder 3"/>
          <p:cNvSpPr>
            <a:spLocks noGrp="1"/>
          </p:cNvSpPr>
          <p:nvPr>
            <p:ph type="sldNum" sz="quarter" idx="10"/>
          </p:nvPr>
        </p:nvSpPr>
        <p:spPr/>
        <p:txBody>
          <a:bodyPr/>
          <a:lstStyle/>
          <a:p>
            <a:fld id="{26D329E3-9BC1-4A2A-80B0-1BA7BA15FAC6}" type="slidenum">
              <a:rPr lang="en-GB" smtClean="0"/>
              <a:t>28</a:t>
            </a:fld>
            <a:endParaRPr lang="en-GB"/>
          </a:p>
        </p:txBody>
      </p:sp>
    </p:spTree>
    <p:extLst>
      <p:ext uri="{BB962C8B-B14F-4D97-AF65-F5344CB8AC3E}">
        <p14:creationId xmlns:p14="http://schemas.microsoft.com/office/powerpoint/2010/main" val="1701942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30</a:t>
            </a:fld>
            <a:endParaRPr lang="en-GB"/>
          </a:p>
        </p:txBody>
      </p:sp>
    </p:spTree>
    <p:extLst>
      <p:ext uri="{BB962C8B-B14F-4D97-AF65-F5344CB8AC3E}">
        <p14:creationId xmlns:p14="http://schemas.microsoft.com/office/powerpoint/2010/main" val="2251397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Word lists</a:t>
            </a:r>
          </a:p>
          <a:p>
            <a:r>
              <a:rPr lang="en-GB" dirty="0" smtClean="0"/>
              <a:t>Tables</a:t>
            </a:r>
          </a:p>
          <a:p>
            <a:r>
              <a:rPr lang="en-GB" dirty="0" smtClean="0"/>
              <a:t>Questions</a:t>
            </a:r>
          </a:p>
          <a:p>
            <a:r>
              <a:rPr lang="en-GB" dirty="0" smtClean="0"/>
              <a:t>Dictionary search</a:t>
            </a:r>
          </a:p>
          <a:p>
            <a:r>
              <a:rPr lang="en-GB" dirty="0" smtClean="0"/>
              <a:t>Online listening</a:t>
            </a:r>
          </a:p>
          <a:p>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33</a:t>
            </a:fld>
            <a:endParaRPr lang="en-GB"/>
          </a:p>
        </p:txBody>
      </p:sp>
    </p:spTree>
    <p:extLst>
      <p:ext uri="{BB962C8B-B14F-4D97-AF65-F5344CB8AC3E}">
        <p14:creationId xmlns:p14="http://schemas.microsoft.com/office/powerpoint/2010/main" val="2829646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 out</a:t>
            </a:r>
            <a:r>
              <a:rPr lang="en-GB" baseline="0" dirty="0" smtClean="0"/>
              <a:t> samples of writing. </a:t>
            </a:r>
          </a:p>
          <a:p>
            <a:r>
              <a:rPr lang="en-GB" baseline="0" dirty="0" smtClean="0"/>
              <a:t>Can they identify what level in writing these pupils are working at?</a:t>
            </a:r>
          </a:p>
          <a:p>
            <a:r>
              <a:rPr lang="en-GB" baseline="0" dirty="0" smtClean="0"/>
              <a:t> Give out case studies. Can they match the samples to the case studies?</a:t>
            </a:r>
          </a:p>
          <a:p>
            <a:r>
              <a:rPr lang="en-GB" baseline="0" dirty="0" smtClean="0"/>
              <a:t>Choose I pupil (per group). Note strategies that could be used to support them with a writing task. </a:t>
            </a:r>
          </a:p>
          <a:p>
            <a:r>
              <a:rPr lang="en-GB" baseline="0" dirty="0" smtClean="0"/>
              <a:t>Do the same for another pupil (if time.) Feed back to the whole group (if larger numbers)</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36</a:t>
            </a:fld>
            <a:endParaRPr lang="en-GB"/>
          </a:p>
        </p:txBody>
      </p:sp>
    </p:spTree>
    <p:extLst>
      <p:ext uri="{BB962C8B-B14F-4D97-AF65-F5344CB8AC3E}">
        <p14:creationId xmlns:p14="http://schemas.microsoft.com/office/powerpoint/2010/main" val="437469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 Strategies Booklet</a:t>
            </a:r>
            <a:r>
              <a:rPr lang="en-GB" baseline="0" dirty="0" smtClean="0"/>
              <a:t> for more ideas. </a:t>
            </a:r>
          </a:p>
          <a:p>
            <a:r>
              <a:rPr lang="en-GB" baseline="0" dirty="0" smtClean="0"/>
              <a:t>Could any of these be added to your case studies? </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37</a:t>
            </a:fld>
            <a:endParaRPr lang="en-GB"/>
          </a:p>
        </p:txBody>
      </p:sp>
    </p:spTree>
    <p:extLst>
      <p:ext uri="{BB962C8B-B14F-4D97-AF65-F5344CB8AC3E}">
        <p14:creationId xmlns:p14="http://schemas.microsoft.com/office/powerpoint/2010/main" val="3669084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Warmer – hello cards matching with the</a:t>
            </a:r>
            <a:r>
              <a:rPr lang="en-GB" baseline="0" dirty="0" smtClean="0"/>
              <a:t> greeting with the language (answers above so don’t show this slide until the activity</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2</a:t>
            </a:fld>
            <a:endParaRPr lang="en-GB"/>
          </a:p>
        </p:txBody>
      </p:sp>
    </p:spTree>
    <p:extLst>
      <p:ext uri="{BB962C8B-B14F-4D97-AF65-F5344CB8AC3E}">
        <p14:creationId xmlns:p14="http://schemas.microsoft.com/office/powerpoint/2010/main" val="4139222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38</a:t>
            </a:fld>
            <a:endParaRPr lang="en-GB"/>
          </a:p>
        </p:txBody>
      </p:sp>
    </p:spTree>
    <p:extLst>
      <p:ext uri="{BB962C8B-B14F-4D97-AF65-F5344CB8AC3E}">
        <p14:creationId xmlns:p14="http://schemas.microsoft.com/office/powerpoint/2010/main" val="3853938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General considerations as a whole school to ensure there is progression with advanced EAL learners and their learning doesn’t plateau.</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39</a:t>
            </a:fld>
            <a:endParaRPr lang="en-GB"/>
          </a:p>
        </p:txBody>
      </p:sp>
    </p:spTree>
    <p:extLst>
      <p:ext uri="{BB962C8B-B14F-4D97-AF65-F5344CB8AC3E}">
        <p14:creationId xmlns:p14="http://schemas.microsoft.com/office/powerpoint/2010/main" val="1699256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 out sheet and ask participants to match the sentence</a:t>
            </a:r>
            <a:r>
              <a:rPr lang="en-GB" baseline="0" dirty="0" smtClean="0"/>
              <a:t> with the grammatical error.</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41</a:t>
            </a:fld>
            <a:endParaRPr lang="en-GB"/>
          </a:p>
        </p:txBody>
      </p:sp>
    </p:spTree>
    <p:extLst>
      <p:ext uri="{BB962C8B-B14F-4D97-AF65-F5344CB8AC3E}">
        <p14:creationId xmlns:p14="http://schemas.microsoft.com/office/powerpoint/2010/main" val="1623884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a:t>
            </a:r>
            <a:r>
              <a:rPr lang="en-GB" baseline="0" dirty="0" smtClean="0"/>
              <a:t> the participants post it notes for them to write their 2 passes. These can be placed on the table or on the wall and collected by ourselves. Make sure they have noted down their action in their own notes or  on another post it. Jenny Wilson can then follow up next training day? </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46</a:t>
            </a:fld>
            <a:endParaRPr lang="en-GB"/>
          </a:p>
        </p:txBody>
      </p:sp>
    </p:spTree>
    <p:extLst>
      <p:ext uri="{BB962C8B-B14F-4D97-AF65-F5344CB8AC3E}">
        <p14:creationId xmlns:p14="http://schemas.microsoft.com/office/powerpoint/2010/main" val="1352929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48</a:t>
            </a:fld>
            <a:endParaRPr lang="en-GB"/>
          </a:p>
        </p:txBody>
      </p:sp>
    </p:spTree>
    <p:extLst>
      <p:ext uri="{BB962C8B-B14F-4D97-AF65-F5344CB8AC3E}">
        <p14:creationId xmlns:p14="http://schemas.microsoft.com/office/powerpoint/2010/main" val="2420679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Fiona – what is bilingualism…… regardless of level or proficiency …… </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4</a:t>
            </a:fld>
            <a:endParaRPr lang="en-GB"/>
          </a:p>
        </p:txBody>
      </p:sp>
    </p:spTree>
    <p:extLst>
      <p:ext uri="{BB962C8B-B14F-4D97-AF65-F5344CB8AC3E}">
        <p14:creationId xmlns:p14="http://schemas.microsoft.com/office/powerpoint/2010/main" val="4250899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Strategy 1:</a:t>
            </a:r>
            <a:r>
              <a:rPr lang="en-GB" baseline="0" dirty="0" smtClean="0"/>
              <a:t> In groups, or pairs, s</a:t>
            </a:r>
            <a:r>
              <a:rPr lang="en-GB" dirty="0" smtClean="0"/>
              <a:t>ort the statements given into</a:t>
            </a:r>
            <a:r>
              <a:rPr lang="en-GB" baseline="0" dirty="0" smtClean="0"/>
              <a:t> columns to show which you think are true and which are false.</a:t>
            </a:r>
            <a:endParaRPr lang="en-GB" dirty="0"/>
          </a:p>
        </p:txBody>
      </p:sp>
      <p:sp>
        <p:nvSpPr>
          <p:cNvPr id="4" name="Slide Number Placeholder 3"/>
          <p:cNvSpPr>
            <a:spLocks noGrp="1"/>
          </p:cNvSpPr>
          <p:nvPr>
            <p:ph type="sldNum" sz="quarter" idx="10"/>
          </p:nvPr>
        </p:nvSpPr>
        <p:spPr/>
        <p:txBody>
          <a:bodyPr/>
          <a:lstStyle/>
          <a:p>
            <a:fld id="{26D329E3-9BC1-4A2A-80B0-1BA7BA15FAC6}" type="slidenum">
              <a:rPr lang="en-GB" smtClean="0"/>
              <a:t>5</a:t>
            </a:fld>
            <a:endParaRPr lang="en-GB"/>
          </a:p>
        </p:txBody>
      </p:sp>
    </p:spTree>
    <p:extLst>
      <p:ext uri="{BB962C8B-B14F-4D97-AF65-F5344CB8AC3E}">
        <p14:creationId xmlns:p14="http://schemas.microsoft.com/office/powerpoint/2010/main" val="924743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baseline="0" dirty="0" smtClean="0"/>
              <a:t>False, most people have more than one language. UK is unusual in this respect. In Europe most people have 2 or 3 languages and in India this can be as many as 5 or 6 languages. </a:t>
            </a:r>
          </a:p>
          <a:p>
            <a:pPr marL="228600" indent="-228600">
              <a:buAutoNum type="arabicPeriod"/>
            </a:pPr>
            <a:r>
              <a:rPr lang="en-GB" baseline="0" dirty="0" smtClean="0"/>
              <a:t>Being fluent in 2 or more languages usually means that the person has a good language understanding and helping them to learn English. See Cummins Iceberg theory later. Can also be important for families to use their mother tongues to be able to communicate effectively, particularly emotional communication – even if parents speak different languages. </a:t>
            </a:r>
          </a:p>
          <a:p>
            <a:pPr marL="228600" indent="-228600">
              <a:buAutoNum type="arabicPeriod"/>
            </a:pPr>
            <a:r>
              <a:rPr lang="en-GB" dirty="0" smtClean="0"/>
              <a:t>False because</a:t>
            </a:r>
            <a:r>
              <a:rPr lang="en-GB" baseline="0" dirty="0" smtClean="0"/>
              <a:t> it can be that the level of English is poor and so the English habits that children pick up and learn are incorrect and can be difficult to alter. Also if parents are speaking L2 (second language) are not always able to express accurate emotions and emotional literacy of the children affected. </a:t>
            </a:r>
          </a:p>
          <a:p>
            <a:pPr marL="228600" indent="-228600">
              <a:buAutoNum type="arabicPeriod"/>
            </a:pPr>
            <a:r>
              <a:rPr lang="en-GB" baseline="0" dirty="0" smtClean="0"/>
              <a:t>False because of the silent period (see sheet) but always keep an eye out for anomalies in profiles </a:t>
            </a:r>
            <a:r>
              <a:rPr lang="en-GB" baseline="0" dirty="0" err="1" smtClean="0"/>
              <a:t>etc</a:t>
            </a:r>
            <a:r>
              <a:rPr lang="en-GB" baseline="0" dirty="0" smtClean="0"/>
              <a:t> to identify other needs that may be present.</a:t>
            </a:r>
          </a:p>
          <a:p>
            <a:pPr marL="228600" indent="-228600">
              <a:buAutoNum type="arabicPeriod"/>
            </a:pPr>
            <a:r>
              <a:rPr lang="en-GB" baseline="0" dirty="0" smtClean="0"/>
              <a:t>False because pupils need to be challenged (see Cummins diagram later in the presentation)</a:t>
            </a:r>
          </a:p>
          <a:p>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6</a:t>
            </a:fld>
            <a:endParaRPr lang="en-GB"/>
          </a:p>
        </p:txBody>
      </p:sp>
    </p:spTree>
    <p:extLst>
      <p:ext uri="{BB962C8B-B14F-4D97-AF65-F5344CB8AC3E}">
        <p14:creationId xmlns:p14="http://schemas.microsoft.com/office/powerpoint/2010/main" val="3135500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To complete all levels and access cultural references and idiomatic speech and therefore fully access the curriculum.</a:t>
            </a:r>
          </a:p>
          <a:p>
            <a:r>
              <a:rPr lang="en-GB" dirty="0" smtClean="0"/>
              <a:t>2. ‘As much as’ but can be quicker, dependent on how rich the language environment is and the individual. </a:t>
            </a:r>
          </a:p>
          <a:p>
            <a:r>
              <a:rPr lang="en-GB" dirty="0" smtClean="0"/>
              <a:t>3. ‘Promote’ EIS leaflet good to show what educators can do to </a:t>
            </a:r>
            <a:r>
              <a:rPr lang="en-GB" dirty="0" err="1" smtClean="0"/>
              <a:t>fulfill</a:t>
            </a:r>
            <a:r>
              <a:rPr lang="en-GB" dirty="0" smtClean="0"/>
              <a:t> this.</a:t>
            </a:r>
          </a:p>
          <a:p>
            <a:r>
              <a:rPr lang="en-GB" dirty="0" smtClean="0"/>
              <a:t>4. Yes, Cummins iceberg model (see later)</a:t>
            </a:r>
          </a:p>
          <a:p>
            <a:r>
              <a:rPr lang="en-GB" dirty="0" smtClean="0"/>
              <a:t>5. Research shows that Ethnic Minority parents want to be involved but find the barriers to involvement difficult</a:t>
            </a:r>
            <a:r>
              <a:rPr lang="en-GB" baseline="0" dirty="0" smtClean="0"/>
              <a:t> to overcome. EAL environment document can help schools develop into more welcoming environments. This is particularly the case for fathers. </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7</a:t>
            </a:fld>
            <a:endParaRPr lang="en-GB"/>
          </a:p>
        </p:txBody>
      </p:sp>
    </p:spTree>
    <p:extLst>
      <p:ext uri="{BB962C8B-B14F-4D97-AF65-F5344CB8AC3E}">
        <p14:creationId xmlns:p14="http://schemas.microsoft.com/office/powerpoint/2010/main" val="1994101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9</a:t>
            </a:fld>
            <a:endParaRPr lang="en-GB"/>
          </a:p>
        </p:txBody>
      </p:sp>
    </p:spTree>
    <p:extLst>
      <p:ext uri="{BB962C8B-B14F-4D97-AF65-F5344CB8AC3E}">
        <p14:creationId xmlns:p14="http://schemas.microsoft.com/office/powerpoint/2010/main" val="2384023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that comment can be added. Targets are identified. </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11</a:t>
            </a:fld>
            <a:endParaRPr lang="en-GB"/>
          </a:p>
        </p:txBody>
      </p:sp>
    </p:spTree>
    <p:extLst>
      <p:ext uri="{BB962C8B-B14F-4D97-AF65-F5344CB8AC3E}">
        <p14:creationId xmlns:p14="http://schemas.microsoft.com/office/powerpoint/2010/main" val="252997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well as activities and strategies it is worth remembering the Cummins</a:t>
            </a:r>
            <a:r>
              <a:rPr lang="en-GB" baseline="0" dirty="0" smtClean="0"/>
              <a:t> Quadrant to ensure </a:t>
            </a:r>
            <a:r>
              <a:rPr lang="en-GB" baseline="0" dirty="0" err="1" smtClean="0"/>
              <a:t>tha</a:t>
            </a:r>
            <a:r>
              <a:rPr lang="en-GB" baseline="0" dirty="0" smtClean="0"/>
              <a:t> we also ensure challenge. Can you put the activities in the quadrant. </a:t>
            </a:r>
            <a:endParaRPr lang="en-GB" dirty="0"/>
          </a:p>
        </p:txBody>
      </p:sp>
      <p:sp>
        <p:nvSpPr>
          <p:cNvPr id="4" name="Slide Number Placeholder 3"/>
          <p:cNvSpPr>
            <a:spLocks noGrp="1"/>
          </p:cNvSpPr>
          <p:nvPr>
            <p:ph type="sldNum" sz="quarter" idx="10"/>
          </p:nvPr>
        </p:nvSpPr>
        <p:spPr/>
        <p:txBody>
          <a:bodyPr/>
          <a:lstStyle/>
          <a:p>
            <a:pPr>
              <a:defRPr/>
            </a:pPr>
            <a:fld id="{4F5DD2F9-C4EE-418A-A4A7-8D49C2E7D5ED}" type="slidenum">
              <a:rPr lang="en-GB" smtClean="0"/>
              <a:pPr>
                <a:defRPr/>
              </a:pPr>
              <a:t>13</a:t>
            </a:fld>
            <a:endParaRPr lang="en-GB"/>
          </a:p>
        </p:txBody>
      </p:sp>
    </p:spTree>
    <p:extLst>
      <p:ext uri="{BB962C8B-B14F-4D97-AF65-F5344CB8AC3E}">
        <p14:creationId xmlns:p14="http://schemas.microsoft.com/office/powerpoint/2010/main" val="427260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pPr>
              <a:defRPr/>
            </a:pPr>
            <a:fld id="{B9653C7B-0924-4563-9E14-DA691D3A121C}" type="datetimeFigureOut">
              <a:rPr lang="en-GB" smtClean="0"/>
              <a:pPr>
                <a:defRPr/>
              </a:pPr>
              <a:t>08/02/2019</a:t>
            </a:fld>
            <a:endParaRPr lang="en-GB"/>
          </a:p>
        </p:txBody>
      </p:sp>
      <p:sp>
        <p:nvSpPr>
          <p:cNvPr id="20" name="Footer Placeholder 19"/>
          <p:cNvSpPr>
            <a:spLocks noGrp="1"/>
          </p:cNvSpPr>
          <p:nvPr>
            <p:ph type="ftr" sz="quarter" idx="11"/>
          </p:nvPr>
        </p:nvSpPr>
        <p:spPr/>
        <p:txBody>
          <a:bodyPr/>
          <a:lstStyle>
            <a:extLst/>
          </a:lstStyle>
          <a:p>
            <a:pPr>
              <a:defRPr/>
            </a:pPr>
            <a:endParaRPr lang="en-GB"/>
          </a:p>
        </p:txBody>
      </p:sp>
      <p:sp>
        <p:nvSpPr>
          <p:cNvPr id="10" name="Slide Number Placeholder 9"/>
          <p:cNvSpPr>
            <a:spLocks noGrp="1"/>
          </p:cNvSpPr>
          <p:nvPr>
            <p:ph type="sldNum" sz="quarter" idx="12"/>
          </p:nvPr>
        </p:nvSpPr>
        <p:spPr/>
        <p:txBody>
          <a:bodyPr/>
          <a:lstStyle>
            <a:extLst/>
          </a:lstStyle>
          <a:p>
            <a:pPr>
              <a:defRPr/>
            </a:pPr>
            <a:fld id="{367634FE-DEF9-417C-B2EC-1ED4581DE77A}" type="slidenum">
              <a:rPr lang="en-GB" smtClean="0"/>
              <a:pPr>
                <a:defRPr/>
              </a:pPr>
              <a:t>‹#›</a:t>
            </a:fld>
            <a:endParaRPr lang="en-GB"/>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BB2DE5A2-0425-4FCB-8E57-750093D93A8F}" type="datetimeFigureOut">
              <a:rPr lang="en-GB" smtClean="0"/>
              <a:pPr>
                <a:defRPr/>
              </a:pPr>
              <a:t>08/02/2019</a:t>
            </a:fld>
            <a:endParaRPr lang="en-GB"/>
          </a:p>
        </p:txBody>
      </p:sp>
      <p:sp>
        <p:nvSpPr>
          <p:cNvPr id="5" name="Footer Placeholder 4"/>
          <p:cNvSpPr>
            <a:spLocks noGrp="1"/>
          </p:cNvSpPr>
          <p:nvPr>
            <p:ph type="ftr" sz="quarter" idx="11"/>
          </p:nvPr>
        </p:nvSpPr>
        <p:spPr/>
        <p:txBody>
          <a:bodyPr/>
          <a:lstStyle>
            <a:extLst/>
          </a:lstStyle>
          <a:p>
            <a:pPr>
              <a:defRPr/>
            </a:pPr>
            <a:endParaRPr lang="en-GB"/>
          </a:p>
        </p:txBody>
      </p:sp>
      <p:sp>
        <p:nvSpPr>
          <p:cNvPr id="6" name="Slide Number Placeholder 5"/>
          <p:cNvSpPr>
            <a:spLocks noGrp="1"/>
          </p:cNvSpPr>
          <p:nvPr>
            <p:ph type="sldNum" sz="quarter" idx="12"/>
          </p:nvPr>
        </p:nvSpPr>
        <p:spPr/>
        <p:txBody>
          <a:bodyPr/>
          <a:lstStyle>
            <a:extLst/>
          </a:lstStyle>
          <a:p>
            <a:pPr>
              <a:defRPr/>
            </a:pPr>
            <a:fld id="{8DCCC234-628C-4AA1-97D3-8E49323A8F96}" type="slidenum">
              <a:rPr lang="en-GB" smtClean="0"/>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4DB38BD2-F77B-4E04-BC09-097E643D62A7}" type="datetimeFigureOut">
              <a:rPr lang="en-GB" smtClean="0"/>
              <a:pPr>
                <a:defRPr/>
              </a:pPr>
              <a:t>08/02/2019</a:t>
            </a:fld>
            <a:endParaRPr lang="en-GB"/>
          </a:p>
        </p:txBody>
      </p:sp>
      <p:sp>
        <p:nvSpPr>
          <p:cNvPr id="5" name="Footer Placeholder 4"/>
          <p:cNvSpPr>
            <a:spLocks noGrp="1"/>
          </p:cNvSpPr>
          <p:nvPr>
            <p:ph type="ftr" sz="quarter" idx="11"/>
          </p:nvPr>
        </p:nvSpPr>
        <p:spPr/>
        <p:txBody>
          <a:bodyPr/>
          <a:lstStyle>
            <a:extLst/>
          </a:lstStyle>
          <a:p>
            <a:pPr>
              <a:defRPr/>
            </a:pPr>
            <a:endParaRPr lang="en-GB"/>
          </a:p>
        </p:txBody>
      </p:sp>
      <p:sp>
        <p:nvSpPr>
          <p:cNvPr id="6" name="Slide Number Placeholder 5"/>
          <p:cNvSpPr>
            <a:spLocks noGrp="1"/>
          </p:cNvSpPr>
          <p:nvPr>
            <p:ph type="sldNum" sz="quarter" idx="12"/>
          </p:nvPr>
        </p:nvSpPr>
        <p:spPr/>
        <p:txBody>
          <a:bodyPr/>
          <a:lstStyle>
            <a:extLst/>
          </a:lstStyle>
          <a:p>
            <a:pPr>
              <a:defRPr/>
            </a:pPr>
            <a:fld id="{1965FC16-A212-4522-82D2-AC5569A1918E}" type="slidenum">
              <a:rPr lang="en-GB" smtClean="0"/>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C75A5CF-C769-4EEA-A1A4-CD52A2297B6F}" type="datetimeFigureOut">
              <a:rPr lang="en-GB"/>
              <a:pPr>
                <a:defRPr/>
              </a:pPr>
              <a:t>08/02/2019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E806D62-250A-4E42-8A60-18892F847B02}" type="slidenum">
              <a:rPr lang="en-GB"/>
              <a:pPr>
                <a:defRPr/>
              </a:pPr>
              <a:t>‹#›</a:t>
            </a:fld>
            <a:endParaRPr lang="en-GB"/>
          </a:p>
        </p:txBody>
      </p:sp>
    </p:spTree>
    <p:extLst>
      <p:ext uri="{BB962C8B-B14F-4D97-AF65-F5344CB8AC3E}">
        <p14:creationId xmlns:p14="http://schemas.microsoft.com/office/powerpoint/2010/main" val="1485279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649B5029-ED02-4628-8521-D3958644405A}" type="datetimeFigureOut">
              <a:rPr lang="en-GB" smtClean="0"/>
              <a:pPr>
                <a:defRPr/>
              </a:pPr>
              <a:t>08/02/2019</a:t>
            </a:fld>
            <a:endParaRPr lang="en-GB"/>
          </a:p>
        </p:txBody>
      </p:sp>
      <p:sp>
        <p:nvSpPr>
          <p:cNvPr id="5" name="Footer Placeholder 4"/>
          <p:cNvSpPr>
            <a:spLocks noGrp="1"/>
          </p:cNvSpPr>
          <p:nvPr>
            <p:ph type="ftr" sz="quarter" idx="11"/>
          </p:nvPr>
        </p:nvSpPr>
        <p:spPr/>
        <p:txBody>
          <a:bodyPr/>
          <a:lstStyle>
            <a:extLst/>
          </a:lstStyle>
          <a:p>
            <a:pPr>
              <a:defRPr/>
            </a:pPr>
            <a:endParaRPr lang="en-GB"/>
          </a:p>
        </p:txBody>
      </p:sp>
      <p:sp>
        <p:nvSpPr>
          <p:cNvPr id="6" name="Slide Number Placeholder 5"/>
          <p:cNvSpPr>
            <a:spLocks noGrp="1"/>
          </p:cNvSpPr>
          <p:nvPr>
            <p:ph type="sldNum" sz="quarter" idx="12"/>
          </p:nvPr>
        </p:nvSpPr>
        <p:spPr/>
        <p:txBody>
          <a:bodyPr/>
          <a:lstStyle>
            <a:extLst/>
          </a:lstStyle>
          <a:p>
            <a:pPr>
              <a:defRPr/>
            </a:pPr>
            <a:fld id="{CECFB380-7BF1-4662-9B38-615377524D30}" type="slidenum">
              <a:rPr lang="en-GB" smtClean="0"/>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fld id="{4C412068-6E1C-4486-AC18-31DF32149B58}" type="datetimeFigureOut">
              <a:rPr lang="en-GB" smtClean="0"/>
              <a:pPr>
                <a:defRPr/>
              </a:pPr>
              <a:t>08/02/2019</a:t>
            </a:fld>
            <a:endParaRPr lang="en-GB"/>
          </a:p>
        </p:txBody>
      </p:sp>
      <p:sp>
        <p:nvSpPr>
          <p:cNvPr id="5" name="Footer Placeholder 4"/>
          <p:cNvSpPr>
            <a:spLocks noGrp="1"/>
          </p:cNvSpPr>
          <p:nvPr>
            <p:ph type="ftr" sz="quarter" idx="11"/>
          </p:nvPr>
        </p:nvSpPr>
        <p:spPr/>
        <p:txBody>
          <a:bodyPr/>
          <a:lstStyle>
            <a:extLst/>
          </a:lstStyle>
          <a:p>
            <a:pPr>
              <a:defRPr/>
            </a:pPr>
            <a:endParaRPr lang="en-GB"/>
          </a:p>
        </p:txBody>
      </p:sp>
      <p:sp>
        <p:nvSpPr>
          <p:cNvPr id="6" name="Slide Number Placeholder 5"/>
          <p:cNvSpPr>
            <a:spLocks noGrp="1"/>
          </p:cNvSpPr>
          <p:nvPr>
            <p:ph type="sldNum" sz="quarter" idx="12"/>
          </p:nvPr>
        </p:nvSpPr>
        <p:spPr/>
        <p:txBody>
          <a:bodyPr/>
          <a:lstStyle>
            <a:extLst/>
          </a:lstStyle>
          <a:p>
            <a:pPr>
              <a:defRPr/>
            </a:pPr>
            <a:fld id="{26C02FE7-A4D0-4930-96AA-F5BB103CB036}" type="slidenum">
              <a:rPr lang="en-GB" smtClean="0"/>
              <a:pPr>
                <a:defRPr/>
              </a:pPr>
              <a:t>‹#›</a:t>
            </a:fld>
            <a:endParaRPr lang="en-GB"/>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143DC772-F339-4AFF-97CF-7AD8A1705E14}" type="datetimeFigureOut">
              <a:rPr lang="en-GB" smtClean="0"/>
              <a:pPr>
                <a:defRPr/>
              </a:pPr>
              <a:t>08/02/2019</a:t>
            </a:fld>
            <a:endParaRPr lang="en-GB"/>
          </a:p>
        </p:txBody>
      </p:sp>
      <p:sp>
        <p:nvSpPr>
          <p:cNvPr id="6" name="Footer Placeholder 5"/>
          <p:cNvSpPr>
            <a:spLocks noGrp="1"/>
          </p:cNvSpPr>
          <p:nvPr>
            <p:ph type="ftr" sz="quarter" idx="11"/>
          </p:nvPr>
        </p:nvSpPr>
        <p:spPr/>
        <p:txBody>
          <a:bodyPr/>
          <a:lstStyle>
            <a:extLst/>
          </a:lstStyle>
          <a:p>
            <a:pPr>
              <a:defRPr/>
            </a:pPr>
            <a:endParaRPr lang="en-GB"/>
          </a:p>
        </p:txBody>
      </p:sp>
      <p:sp>
        <p:nvSpPr>
          <p:cNvPr id="7" name="Slide Number Placeholder 6"/>
          <p:cNvSpPr>
            <a:spLocks noGrp="1"/>
          </p:cNvSpPr>
          <p:nvPr>
            <p:ph type="sldNum" sz="quarter" idx="12"/>
          </p:nvPr>
        </p:nvSpPr>
        <p:spPr/>
        <p:txBody>
          <a:bodyPr/>
          <a:lstStyle>
            <a:extLst/>
          </a:lstStyle>
          <a:p>
            <a:pPr>
              <a:defRPr/>
            </a:pPr>
            <a:fld id="{48D87976-E7EB-4F55-9C4C-32EBB3F2DBD8}" type="slidenum">
              <a:rPr lang="en-GB" smtClean="0"/>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FBDFD7F0-5235-4303-B01E-3B38886E509A}" type="datetimeFigureOut">
              <a:rPr lang="en-GB" smtClean="0"/>
              <a:pPr>
                <a:defRPr/>
              </a:pPr>
              <a:t>08/02/2019</a:t>
            </a:fld>
            <a:endParaRPr lang="en-GB"/>
          </a:p>
        </p:txBody>
      </p:sp>
      <p:sp>
        <p:nvSpPr>
          <p:cNvPr id="8" name="Footer Placeholder 7"/>
          <p:cNvSpPr>
            <a:spLocks noGrp="1"/>
          </p:cNvSpPr>
          <p:nvPr>
            <p:ph type="ftr" sz="quarter" idx="11"/>
          </p:nvPr>
        </p:nvSpPr>
        <p:spPr/>
        <p:txBody>
          <a:bodyPr/>
          <a:lstStyle>
            <a:extLst/>
          </a:lstStyle>
          <a:p>
            <a:pPr>
              <a:defRPr/>
            </a:pPr>
            <a:endParaRPr lang="en-GB"/>
          </a:p>
        </p:txBody>
      </p:sp>
      <p:sp>
        <p:nvSpPr>
          <p:cNvPr id="9" name="Slide Number Placeholder 8"/>
          <p:cNvSpPr>
            <a:spLocks noGrp="1"/>
          </p:cNvSpPr>
          <p:nvPr>
            <p:ph type="sldNum" sz="quarter" idx="12"/>
          </p:nvPr>
        </p:nvSpPr>
        <p:spPr/>
        <p:txBody>
          <a:bodyPr/>
          <a:lstStyle>
            <a:extLst/>
          </a:lstStyle>
          <a:p>
            <a:pPr>
              <a:defRPr/>
            </a:pPr>
            <a:fld id="{05983B4F-5927-4D16-A734-A28FBF4C0C33}" type="slidenum">
              <a:rPr lang="en-GB" smtClean="0"/>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89F8C4D3-33EB-4FA7-B9F8-17E5577D39AC}" type="datetimeFigureOut">
              <a:rPr lang="en-GB" smtClean="0"/>
              <a:pPr>
                <a:defRPr/>
              </a:pPr>
              <a:t>08/02/2019</a:t>
            </a:fld>
            <a:endParaRPr lang="en-GB"/>
          </a:p>
        </p:txBody>
      </p:sp>
      <p:sp>
        <p:nvSpPr>
          <p:cNvPr id="4" name="Footer Placeholder 3"/>
          <p:cNvSpPr>
            <a:spLocks noGrp="1"/>
          </p:cNvSpPr>
          <p:nvPr>
            <p:ph type="ftr" sz="quarter" idx="11"/>
          </p:nvPr>
        </p:nvSpPr>
        <p:spPr/>
        <p:txBody>
          <a:bodyPr/>
          <a:lstStyle>
            <a:extLst/>
          </a:lstStyle>
          <a:p>
            <a:pPr>
              <a:defRPr/>
            </a:pPr>
            <a:endParaRPr lang="en-GB"/>
          </a:p>
        </p:txBody>
      </p:sp>
      <p:sp>
        <p:nvSpPr>
          <p:cNvPr id="5" name="Slide Number Placeholder 4"/>
          <p:cNvSpPr>
            <a:spLocks noGrp="1"/>
          </p:cNvSpPr>
          <p:nvPr>
            <p:ph type="sldNum" sz="quarter" idx="12"/>
          </p:nvPr>
        </p:nvSpPr>
        <p:spPr/>
        <p:txBody>
          <a:bodyPr/>
          <a:lstStyle>
            <a:extLst/>
          </a:lstStyle>
          <a:p>
            <a:pPr>
              <a:defRPr/>
            </a:pPr>
            <a:fld id="{94D2AAC6-D36C-4A33-93E3-791BDAE8DE7D}" type="slidenum">
              <a:rPr lang="en-GB" smtClean="0"/>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pPr>
              <a:defRPr/>
            </a:pPr>
            <a:fld id="{395B24E0-6901-4CC7-81B7-6AFD77C8802E}" type="datetimeFigureOut">
              <a:rPr lang="en-GB" smtClean="0"/>
              <a:pPr>
                <a:defRPr/>
              </a:pPr>
              <a:t>08/02/2019</a:t>
            </a:fld>
            <a:endParaRPr lang="en-GB"/>
          </a:p>
        </p:txBody>
      </p:sp>
      <p:sp>
        <p:nvSpPr>
          <p:cNvPr id="3" name="Footer Placeholder 2"/>
          <p:cNvSpPr>
            <a:spLocks noGrp="1"/>
          </p:cNvSpPr>
          <p:nvPr>
            <p:ph type="ftr" sz="quarter" idx="11"/>
          </p:nvPr>
        </p:nvSpPr>
        <p:spPr/>
        <p:txBody>
          <a:bodyPr/>
          <a:lstStyle>
            <a:extLst/>
          </a:lstStyle>
          <a:p>
            <a:pPr>
              <a:defRPr/>
            </a:pPr>
            <a:endParaRPr lang="en-GB"/>
          </a:p>
        </p:txBody>
      </p:sp>
      <p:sp>
        <p:nvSpPr>
          <p:cNvPr id="4" name="Slide Number Placeholder 3"/>
          <p:cNvSpPr>
            <a:spLocks noGrp="1"/>
          </p:cNvSpPr>
          <p:nvPr>
            <p:ph type="sldNum" sz="quarter" idx="12"/>
          </p:nvPr>
        </p:nvSpPr>
        <p:spPr/>
        <p:txBody>
          <a:bodyPr/>
          <a:lstStyle>
            <a:extLst/>
          </a:lstStyle>
          <a:p>
            <a:pPr>
              <a:defRPr/>
            </a:pPr>
            <a:fld id="{5CBA71D6-97C0-48F6-ACC8-10E9D938F116}" type="slidenum">
              <a:rPr lang="en-GB" smtClean="0"/>
              <a:pPr>
                <a:defRPr/>
              </a:pPr>
              <a:t>‹#›</a:t>
            </a:fld>
            <a:endParaRPr lang="en-GB"/>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E7F7E046-E744-4860-A4D5-71ECF9C12BD6}" type="datetimeFigureOut">
              <a:rPr lang="en-GB" smtClean="0"/>
              <a:pPr>
                <a:defRPr/>
              </a:pPr>
              <a:t>08/02/2019</a:t>
            </a:fld>
            <a:endParaRPr lang="en-GB"/>
          </a:p>
        </p:txBody>
      </p:sp>
      <p:sp>
        <p:nvSpPr>
          <p:cNvPr id="6" name="Footer Placeholder 5"/>
          <p:cNvSpPr>
            <a:spLocks noGrp="1"/>
          </p:cNvSpPr>
          <p:nvPr>
            <p:ph type="ftr" sz="quarter" idx="11"/>
          </p:nvPr>
        </p:nvSpPr>
        <p:spPr/>
        <p:txBody>
          <a:bodyPr/>
          <a:lstStyle>
            <a:extLst/>
          </a:lstStyle>
          <a:p>
            <a:pPr>
              <a:defRPr/>
            </a:pPr>
            <a:endParaRPr lang="en-GB"/>
          </a:p>
        </p:txBody>
      </p:sp>
      <p:sp>
        <p:nvSpPr>
          <p:cNvPr id="7" name="Slide Number Placeholder 6"/>
          <p:cNvSpPr>
            <a:spLocks noGrp="1"/>
          </p:cNvSpPr>
          <p:nvPr>
            <p:ph type="sldNum" sz="quarter" idx="12"/>
          </p:nvPr>
        </p:nvSpPr>
        <p:spPr/>
        <p:txBody>
          <a:bodyPr/>
          <a:lstStyle>
            <a:extLst/>
          </a:lstStyle>
          <a:p>
            <a:pPr>
              <a:defRPr/>
            </a:pPr>
            <a:fld id="{F5AAE4D1-917E-477B-89A5-D0338E1D021E}" type="slidenum">
              <a:rPr lang="en-GB" smtClean="0"/>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pPr>
              <a:defRPr/>
            </a:pPr>
            <a:fld id="{BEDFE833-F0B1-4D88-8297-A11451D77AFD}" type="datetimeFigureOut">
              <a:rPr lang="en-GB" smtClean="0"/>
              <a:pPr>
                <a:defRPr/>
              </a:pPr>
              <a:t>08/02/2019</a:t>
            </a:fld>
            <a:endParaRPr lang="en-GB"/>
          </a:p>
        </p:txBody>
      </p:sp>
      <p:sp>
        <p:nvSpPr>
          <p:cNvPr id="6" name="Footer Placeholder 5"/>
          <p:cNvSpPr>
            <a:spLocks noGrp="1"/>
          </p:cNvSpPr>
          <p:nvPr>
            <p:ph type="ftr" sz="quarter" idx="11"/>
          </p:nvPr>
        </p:nvSpPr>
        <p:spPr/>
        <p:txBody>
          <a:bodyPr/>
          <a:lstStyle>
            <a:extLst/>
          </a:lstStyle>
          <a:p>
            <a:pPr>
              <a:defRPr/>
            </a:pPr>
            <a:endParaRPr lang="en-GB"/>
          </a:p>
        </p:txBody>
      </p:sp>
      <p:sp>
        <p:nvSpPr>
          <p:cNvPr id="7" name="Slide Number Placeholder 6"/>
          <p:cNvSpPr>
            <a:spLocks noGrp="1"/>
          </p:cNvSpPr>
          <p:nvPr>
            <p:ph type="sldNum" sz="quarter" idx="12"/>
          </p:nvPr>
        </p:nvSpPr>
        <p:spPr/>
        <p:txBody>
          <a:bodyPr/>
          <a:lstStyle>
            <a:extLst/>
          </a:lstStyle>
          <a:p>
            <a:pPr>
              <a:defRPr/>
            </a:pPr>
            <a:fld id="{D701C801-EFE8-4765-9E56-A8BDFEC906A8}" type="slidenum">
              <a:rPr lang="en-GB" smtClean="0"/>
              <a:pPr>
                <a:defRPr/>
              </a:pPr>
              <a:t>‹#›</a:t>
            </a:fld>
            <a:endParaRPr lang="en-GB"/>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A83F1929-633B-4FD7-9BDC-9B83FBB42AA6}" type="datetimeFigureOut">
              <a:rPr lang="en-GB" smtClean="0"/>
              <a:pPr>
                <a:defRPr/>
              </a:pPr>
              <a:t>08/02/2019</a:t>
            </a:fld>
            <a:endParaRPr lang="en-GB"/>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GB"/>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56E8F5FB-CA64-413C-B780-C5125A5F2168}" type="slidenum">
              <a:rPr lang="en-GB" smtClean="0"/>
              <a:pPr>
                <a:defRPr/>
              </a:pPr>
              <a:t>‹#›</a:t>
            </a:fld>
            <a:endParaRPr lang="en-GB"/>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mp"/><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www.newburyparkschool.net/langofmonth/index.html"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1.tmp"/><Relationship Id="rId3" Type="http://schemas.openxmlformats.org/officeDocument/2006/relationships/image" Target="../media/image26.png"/><Relationship Id="rId7" Type="http://schemas.openxmlformats.org/officeDocument/2006/relationships/image" Target="../media/image30.tmp"/><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9.tmp"/><Relationship Id="rId11" Type="http://schemas.openxmlformats.org/officeDocument/2006/relationships/image" Target="../media/image34.tmp"/><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mp"/><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7.tmp"/><Relationship Id="rId5" Type="http://schemas.openxmlformats.org/officeDocument/2006/relationships/image" Target="../media/image46.tmp"/><Relationship Id="rId4" Type="http://schemas.openxmlformats.org/officeDocument/2006/relationships/image" Target="../media/image45.tm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hyperlink" Target="http://www.eslgamesworld.com/GrammarGames.html"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hyperlink" Target="http://ealhighland.org.uk/"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23" t="13275" r="6392" b="18027"/>
          <a:stretch/>
        </p:blipFill>
        <p:spPr bwMode="auto">
          <a:xfrm>
            <a:off x="2267744" y="404664"/>
            <a:ext cx="5078521" cy="2695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1475656" y="4077072"/>
            <a:ext cx="7200800" cy="2088232"/>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835696" y="4365104"/>
            <a:ext cx="6624736" cy="2074414"/>
          </a:xfrm>
          <a:prstGeom prst="rect">
            <a:avLst/>
          </a:prstGeom>
          <a:noFill/>
        </p:spPr>
        <p:txBody>
          <a:bodyPr wrap="square" rtlCol="0">
            <a:spAutoFit/>
          </a:bodyPr>
          <a:lstStyle/>
          <a:p>
            <a:pPr marL="342900" indent="-342900">
              <a:lnSpc>
                <a:spcPct val="90000"/>
              </a:lnSpc>
              <a:buFont typeface="Wingdings" panose="05000000000000000000" pitchFamily="2" charset="2"/>
              <a:buChar char="q"/>
            </a:pPr>
            <a:r>
              <a:rPr lang="en-GB" sz="2800" dirty="0">
                <a:latin typeface="Calibri" panose="020F0502020204030204" pitchFamily="34" charset="0"/>
              </a:rPr>
              <a:t>Basic theory</a:t>
            </a:r>
          </a:p>
          <a:p>
            <a:pPr marL="342900" indent="-342900">
              <a:lnSpc>
                <a:spcPct val="90000"/>
              </a:lnSpc>
              <a:buFont typeface="Wingdings" panose="05000000000000000000" pitchFamily="2" charset="2"/>
              <a:buChar char="q"/>
            </a:pPr>
            <a:r>
              <a:rPr lang="en-GB" sz="2800" dirty="0" smtClean="0">
                <a:latin typeface="Calibri" panose="020F0502020204030204" pitchFamily="34" charset="0"/>
              </a:rPr>
              <a:t>Strategies </a:t>
            </a:r>
            <a:r>
              <a:rPr lang="en-GB" sz="2800" dirty="0">
                <a:latin typeface="Calibri" panose="020F0502020204030204" pitchFamily="34" charset="0"/>
              </a:rPr>
              <a:t>for </a:t>
            </a:r>
            <a:r>
              <a:rPr lang="en-GB" sz="2800" dirty="0" smtClean="0">
                <a:latin typeface="Calibri" panose="020F0502020204030204" pitchFamily="34" charset="0"/>
              </a:rPr>
              <a:t>New </a:t>
            </a:r>
            <a:r>
              <a:rPr lang="en-GB" sz="2800" dirty="0">
                <a:latin typeface="Calibri" panose="020F0502020204030204" pitchFamily="34" charset="0"/>
              </a:rPr>
              <a:t>to English </a:t>
            </a:r>
            <a:r>
              <a:rPr lang="en-GB" sz="2800" dirty="0" smtClean="0">
                <a:latin typeface="Calibri" panose="020F0502020204030204" pitchFamily="34" charset="0"/>
              </a:rPr>
              <a:t>and Early Acquisition EAL </a:t>
            </a:r>
            <a:r>
              <a:rPr lang="en-GB" sz="2800" dirty="0">
                <a:latin typeface="Calibri" panose="020F0502020204030204" pitchFamily="34" charset="0"/>
              </a:rPr>
              <a:t>Learners</a:t>
            </a:r>
          </a:p>
          <a:p>
            <a:pPr marL="342900" indent="-342900">
              <a:lnSpc>
                <a:spcPct val="90000"/>
              </a:lnSpc>
              <a:buFont typeface="Wingdings" panose="05000000000000000000" pitchFamily="2" charset="2"/>
              <a:buChar char="q"/>
            </a:pPr>
            <a:r>
              <a:rPr lang="en-GB" sz="2800" dirty="0" smtClean="0">
                <a:latin typeface="Calibri" panose="020F0502020204030204" pitchFamily="34" charset="0"/>
              </a:rPr>
              <a:t>Strategies </a:t>
            </a:r>
            <a:r>
              <a:rPr lang="en-GB" sz="2800" dirty="0">
                <a:latin typeface="Calibri" panose="020F0502020204030204" pitchFamily="34" charset="0"/>
              </a:rPr>
              <a:t>for Advanced EAL Learners</a:t>
            </a:r>
          </a:p>
          <a:p>
            <a:endParaRPr lang="en-GB" sz="2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088" y="0"/>
            <a:ext cx="7315824" cy="6858000"/>
          </a:xfrm>
          <a:prstGeom prst="rect">
            <a:avLst/>
          </a:prstGeom>
        </p:spPr>
      </p:pic>
    </p:spTree>
    <p:extLst>
      <p:ext uri="{BB962C8B-B14F-4D97-AF65-F5344CB8AC3E}">
        <p14:creationId xmlns:p14="http://schemas.microsoft.com/office/powerpoint/2010/main" val="3336406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367124"/>
            <a:ext cx="7931444" cy="5582156"/>
          </a:xfrm>
          <a:prstGeom prst="rect">
            <a:avLst/>
          </a:prstGeom>
        </p:spPr>
      </p:pic>
    </p:spTree>
    <p:extLst>
      <p:ext uri="{BB962C8B-B14F-4D97-AF65-F5344CB8AC3E}">
        <p14:creationId xmlns:p14="http://schemas.microsoft.com/office/powerpoint/2010/main" val="2688862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323454"/>
            <a:ext cx="7704856" cy="6001643"/>
          </a:xfrm>
          <a:prstGeom prst="rect">
            <a:avLst/>
          </a:prstGeom>
          <a:noFill/>
        </p:spPr>
        <p:txBody>
          <a:bodyPr wrap="square" rtlCol="0">
            <a:spAutoFit/>
          </a:bodyPr>
          <a:lstStyle/>
          <a:p>
            <a:r>
              <a:rPr lang="en-GB" sz="6000" dirty="0" smtClean="0">
                <a:latin typeface="Calibri" panose="020F0502020204030204" pitchFamily="34" charset="0"/>
              </a:rPr>
              <a:t>Activity – </a:t>
            </a:r>
          </a:p>
          <a:p>
            <a:r>
              <a:rPr lang="en-GB" sz="3600" dirty="0" smtClean="0">
                <a:latin typeface="Calibri" panose="020F0502020204030204" pitchFamily="34" charset="0"/>
              </a:rPr>
              <a:t>Look at the transcripts of a discussion between a </a:t>
            </a:r>
            <a:r>
              <a:rPr lang="en-GB" sz="3600" dirty="0" smtClean="0">
                <a:solidFill>
                  <a:srgbClr val="00CC00"/>
                </a:solidFill>
                <a:latin typeface="Calibri" panose="020F0502020204030204" pitchFamily="34" charset="0"/>
              </a:rPr>
              <a:t>pupil</a:t>
            </a:r>
            <a:r>
              <a:rPr lang="en-GB" sz="3600" dirty="0" smtClean="0">
                <a:latin typeface="Calibri" panose="020F0502020204030204" pitchFamily="34" charset="0"/>
              </a:rPr>
              <a:t> and a </a:t>
            </a:r>
            <a:r>
              <a:rPr lang="en-GB" sz="3600" dirty="0" smtClean="0">
                <a:solidFill>
                  <a:srgbClr val="00B0F0"/>
                </a:solidFill>
                <a:latin typeface="Calibri" panose="020F0502020204030204" pitchFamily="34" charset="0"/>
              </a:rPr>
              <a:t>teacher</a:t>
            </a:r>
            <a:r>
              <a:rPr lang="en-GB" sz="3600" dirty="0" smtClean="0">
                <a:latin typeface="Calibri" panose="020F0502020204030204" pitchFamily="34" charset="0"/>
              </a:rPr>
              <a:t>. How would you put this onto the profile? </a:t>
            </a:r>
          </a:p>
          <a:p>
            <a:endParaRPr lang="en-GB" sz="3600" dirty="0">
              <a:latin typeface="Calibri" panose="020F0502020204030204" pitchFamily="34" charset="0"/>
            </a:endParaRPr>
          </a:p>
          <a:p>
            <a:r>
              <a:rPr lang="en-GB" sz="3600" dirty="0" smtClean="0">
                <a:latin typeface="Calibri" panose="020F0502020204030204" pitchFamily="34" charset="0"/>
              </a:rPr>
              <a:t>Discuss your reasoning.</a:t>
            </a:r>
          </a:p>
          <a:p>
            <a:endParaRPr lang="en-GB" sz="3600" dirty="0">
              <a:latin typeface="Calibri" panose="020F0502020204030204" pitchFamily="34" charset="0"/>
            </a:endParaRPr>
          </a:p>
          <a:p>
            <a:r>
              <a:rPr lang="en-GB" sz="3600" dirty="0" smtClean="0">
                <a:latin typeface="Calibri" panose="020F0502020204030204" pitchFamily="34" charset="0"/>
              </a:rPr>
              <a:t>Now you have identified stage, what activities would you advocate to support pupil / teacher</a:t>
            </a:r>
            <a:endParaRPr lang="en-GB" sz="3600" dirty="0">
              <a:latin typeface="Calibri" panose="020F0502020204030204" pitchFamily="34" charset="0"/>
            </a:endParaRPr>
          </a:p>
        </p:txBody>
      </p:sp>
    </p:spTree>
    <p:extLst>
      <p:ext uri="{BB962C8B-B14F-4D97-AF65-F5344CB8AC3E}">
        <p14:creationId xmlns:p14="http://schemas.microsoft.com/office/powerpoint/2010/main" val="19757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88640"/>
            <a:ext cx="8460432" cy="1815882"/>
          </a:xfrm>
          <a:prstGeom prst="rect">
            <a:avLst/>
          </a:prstGeom>
          <a:noFill/>
        </p:spPr>
        <p:txBody>
          <a:bodyPr wrap="square" rtlCol="0">
            <a:spAutoFit/>
          </a:bodyPr>
          <a:lstStyle/>
          <a:p>
            <a:pPr algn="ctr"/>
            <a:r>
              <a:rPr lang="en-GB" sz="4800" b="1" dirty="0" smtClean="0">
                <a:latin typeface="Calibri" panose="020F0502020204030204" pitchFamily="34" charset="0"/>
              </a:rPr>
              <a:t>Talking and Listening Skills</a:t>
            </a:r>
          </a:p>
          <a:p>
            <a:pPr algn="ctr"/>
            <a:r>
              <a:rPr lang="en-GB" sz="3200" b="1" dirty="0" smtClean="0">
                <a:solidFill>
                  <a:srgbClr val="92D050"/>
                </a:solidFill>
                <a:latin typeface="Calibri" panose="020F0502020204030204" pitchFamily="34" charset="0"/>
              </a:rPr>
              <a:t>New to English / Early Acquisition</a:t>
            </a:r>
          </a:p>
          <a:p>
            <a:endParaRPr lang="en-GB" sz="3200" dirty="0"/>
          </a:p>
        </p:txBody>
      </p:sp>
      <p:graphicFrame>
        <p:nvGraphicFramePr>
          <p:cNvPr id="3" name="Table 2"/>
          <p:cNvGraphicFramePr>
            <a:graphicFrameLocks noGrp="1"/>
          </p:cNvGraphicFramePr>
          <p:nvPr>
            <p:extLst>
              <p:ext uri="{D42A27DB-BD31-4B8C-83A1-F6EECF244321}">
                <p14:modId xmlns:p14="http://schemas.microsoft.com/office/powerpoint/2010/main" val="255652165"/>
              </p:ext>
            </p:extLst>
          </p:nvPr>
        </p:nvGraphicFramePr>
        <p:xfrm>
          <a:off x="1619672" y="1628800"/>
          <a:ext cx="6927193" cy="4998720"/>
        </p:xfrm>
        <a:graphic>
          <a:graphicData uri="http://schemas.openxmlformats.org/drawingml/2006/table">
            <a:tbl>
              <a:tblPr firstRow="1" bandRow="1">
                <a:tableStyleId>{00A15C55-8517-42AA-B614-E9B94910E393}</a:tableStyleId>
              </a:tblPr>
              <a:tblGrid>
                <a:gridCol w="6927193"/>
              </a:tblGrid>
              <a:tr h="364116">
                <a:tc>
                  <a:txBody>
                    <a:bodyPr/>
                    <a:lstStyle/>
                    <a:p>
                      <a:pPr algn="ctr"/>
                      <a:r>
                        <a:rPr lang="en-GB" sz="2800" dirty="0" smtClean="0">
                          <a:solidFill>
                            <a:schemeClr val="bg1"/>
                          </a:solidFill>
                        </a:rPr>
                        <a:t>Strategies in the Class</a:t>
                      </a:r>
                      <a:endParaRPr lang="en-GB" sz="2800" dirty="0">
                        <a:solidFill>
                          <a:schemeClr val="bg1"/>
                        </a:solidFill>
                      </a:endParaRPr>
                    </a:p>
                  </a:txBody>
                  <a:tcPr/>
                </a:tc>
              </a:tr>
              <a:tr h="4460420">
                <a:tc>
                  <a:txBody>
                    <a:bodyPr/>
                    <a:lstStyle/>
                    <a:p>
                      <a:pPr marL="285750" indent="-285750">
                        <a:buFont typeface="Arial" panose="020B0604020202020204" pitchFamily="34" charset="0"/>
                        <a:buChar char="•"/>
                      </a:pPr>
                      <a:r>
                        <a:rPr lang="en-GB" sz="2400" dirty="0" smtClean="0"/>
                        <a:t>Teach names of adults and peers</a:t>
                      </a:r>
                    </a:p>
                    <a:p>
                      <a:pPr marL="285750" indent="-285750">
                        <a:buFont typeface="Arial" panose="020B0604020202020204" pitchFamily="34" charset="0"/>
                        <a:buChar char="•"/>
                      </a:pPr>
                      <a:r>
                        <a:rPr lang="en-GB" sz="2400" dirty="0" smtClean="0"/>
                        <a:t>Use visuals, objects, gestures</a:t>
                      </a:r>
                    </a:p>
                    <a:p>
                      <a:pPr marL="285750" indent="-285750">
                        <a:buFont typeface="Arial" panose="020B0604020202020204" pitchFamily="34" charset="0"/>
                        <a:buChar char="•"/>
                      </a:pPr>
                      <a:r>
                        <a:rPr lang="en-GB" sz="2400" dirty="0" smtClean="0"/>
                        <a:t>Model social</a:t>
                      </a:r>
                      <a:r>
                        <a:rPr lang="en-GB" sz="2400" baseline="0" dirty="0" smtClean="0"/>
                        <a:t> language conventions</a:t>
                      </a:r>
                    </a:p>
                    <a:p>
                      <a:pPr marL="285750" indent="-285750">
                        <a:buFont typeface="Arial" panose="020B0604020202020204" pitchFamily="34" charset="0"/>
                        <a:buChar char="•"/>
                      </a:pPr>
                      <a:r>
                        <a:rPr lang="en-GB" sz="2400" baseline="0" dirty="0" smtClean="0"/>
                        <a:t>Paired/ small group activities with supportive peers</a:t>
                      </a:r>
                    </a:p>
                    <a:p>
                      <a:pPr marL="285750" indent="-285750">
                        <a:buFont typeface="Arial" panose="020B0604020202020204" pitchFamily="34" charset="0"/>
                        <a:buChar char="•"/>
                      </a:pPr>
                      <a:r>
                        <a:rPr lang="en-GB" sz="2400" baseline="0" dirty="0" smtClean="0"/>
                        <a:t>Clear instructions/ check understanding</a:t>
                      </a:r>
                    </a:p>
                    <a:p>
                      <a:pPr marL="285750" indent="-285750">
                        <a:buFont typeface="Arial" panose="020B0604020202020204" pitchFamily="34" charset="0"/>
                        <a:buChar char="•"/>
                      </a:pPr>
                      <a:r>
                        <a:rPr lang="en-GB" sz="2400" baseline="0" dirty="0" smtClean="0"/>
                        <a:t>Respond in words that extend and model</a:t>
                      </a:r>
                    </a:p>
                    <a:p>
                      <a:pPr marL="285750" indent="-285750">
                        <a:buFont typeface="Arial" panose="020B0604020202020204" pitchFamily="34" charset="0"/>
                        <a:buChar char="•"/>
                      </a:pPr>
                      <a:r>
                        <a:rPr lang="en-GB" sz="2400" baseline="0" dirty="0" smtClean="0"/>
                        <a:t>Send on simple errands</a:t>
                      </a:r>
                    </a:p>
                    <a:p>
                      <a:pPr marL="285750" indent="-285750">
                        <a:buFont typeface="Arial" panose="020B0604020202020204" pitchFamily="34" charset="0"/>
                        <a:buChar char="•"/>
                      </a:pPr>
                      <a:r>
                        <a:rPr lang="en-GB" sz="2400" baseline="0" dirty="0" smtClean="0"/>
                        <a:t>Plan time for free talk</a:t>
                      </a:r>
                    </a:p>
                    <a:p>
                      <a:pPr marL="285750" indent="-285750">
                        <a:buFont typeface="Arial" panose="020B0604020202020204" pitchFamily="34" charset="0"/>
                        <a:buChar char="•"/>
                      </a:pPr>
                      <a:r>
                        <a:rPr lang="en-GB" sz="2400" baseline="0" dirty="0" smtClean="0"/>
                        <a:t>Play games with repetitive language with adults/ peers</a:t>
                      </a:r>
                    </a:p>
                    <a:p>
                      <a:pPr marL="285750" indent="-285750">
                        <a:buFont typeface="Arial" panose="020B0604020202020204" pitchFamily="34" charset="0"/>
                        <a:buChar char="•"/>
                      </a:pPr>
                      <a:r>
                        <a:rPr lang="en-GB" sz="2400" baseline="0" dirty="0" smtClean="0"/>
                        <a:t>Highlight key words as teacher speaks</a:t>
                      </a:r>
                    </a:p>
                    <a:p>
                      <a:pPr marL="285750" indent="-285750">
                        <a:buFont typeface="Arial" panose="020B0604020202020204" pitchFamily="34" charset="0"/>
                        <a:buChar char="•"/>
                      </a:pPr>
                      <a:r>
                        <a:rPr lang="en-GB" sz="2400" baseline="0" dirty="0" smtClean="0"/>
                        <a:t>Encourage pupil to make links with home language</a:t>
                      </a:r>
                      <a:endParaRPr lang="en-GB" sz="2400" dirty="0" smtClean="0"/>
                    </a:p>
                  </a:txBody>
                  <a:tcPr/>
                </a:tc>
              </a:tr>
            </a:tbl>
          </a:graphicData>
        </a:graphic>
      </p:graphicFrame>
    </p:spTree>
    <p:extLst>
      <p:ext uri="{BB962C8B-B14F-4D97-AF65-F5344CB8AC3E}">
        <p14:creationId xmlns:p14="http://schemas.microsoft.com/office/powerpoint/2010/main" val="393211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376" y="260648"/>
            <a:ext cx="7498080" cy="418376"/>
          </a:xfrm>
        </p:spPr>
        <p:txBody>
          <a:bodyPr>
            <a:normAutofit fontScale="90000"/>
          </a:bodyPr>
          <a:lstStyle/>
          <a:p>
            <a:pPr algn="ctr"/>
            <a:r>
              <a:rPr lang="en-GB" dirty="0" smtClean="0"/>
              <a:t>The Cummins Quadrant</a:t>
            </a:r>
            <a:endParaRPr lang="en-GB" dirty="0"/>
          </a:p>
        </p:txBody>
      </p:sp>
      <p:cxnSp>
        <p:nvCxnSpPr>
          <p:cNvPr id="4" name="Straight Connector 3"/>
          <p:cNvCxnSpPr/>
          <p:nvPr/>
        </p:nvCxnSpPr>
        <p:spPr>
          <a:xfrm>
            <a:off x="4896036" y="1556792"/>
            <a:ext cx="0" cy="4536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483768" y="3829690"/>
            <a:ext cx="4608512" cy="3135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23828" y="899767"/>
            <a:ext cx="3744416" cy="369332"/>
          </a:xfrm>
          <a:prstGeom prst="rect">
            <a:avLst/>
          </a:prstGeom>
          <a:solidFill>
            <a:schemeClr val="bg1">
              <a:lumMod val="50000"/>
            </a:schemeClr>
          </a:solidFill>
          <a:ln>
            <a:noFill/>
          </a:ln>
        </p:spPr>
        <p:txBody>
          <a:bodyPr wrap="square" rtlCol="0">
            <a:spAutoFit/>
          </a:bodyPr>
          <a:lstStyle/>
          <a:p>
            <a:pPr algn="ctr"/>
            <a:r>
              <a:rPr lang="en-GB" b="1" dirty="0" smtClean="0">
                <a:solidFill>
                  <a:schemeClr val="bg1"/>
                </a:solidFill>
                <a:latin typeface="Calibri" panose="020F0502020204030204" pitchFamily="34" charset="0"/>
              </a:rPr>
              <a:t>High Cognitive Demand</a:t>
            </a:r>
            <a:endParaRPr lang="en-GB" b="1" dirty="0">
              <a:solidFill>
                <a:schemeClr val="bg1"/>
              </a:solidFill>
              <a:latin typeface="Calibri" panose="020F0502020204030204" pitchFamily="34" charset="0"/>
            </a:endParaRPr>
          </a:p>
        </p:txBody>
      </p:sp>
      <p:sp>
        <p:nvSpPr>
          <p:cNvPr id="8" name="TextBox 7"/>
          <p:cNvSpPr txBox="1"/>
          <p:nvPr/>
        </p:nvSpPr>
        <p:spPr>
          <a:xfrm>
            <a:off x="3275856" y="6401932"/>
            <a:ext cx="3744416" cy="369332"/>
          </a:xfrm>
          <a:prstGeom prst="rect">
            <a:avLst/>
          </a:prstGeom>
          <a:solidFill>
            <a:schemeClr val="bg1">
              <a:lumMod val="65000"/>
            </a:schemeClr>
          </a:solidFill>
          <a:ln>
            <a:noFill/>
          </a:ln>
        </p:spPr>
        <p:txBody>
          <a:bodyPr wrap="square" rtlCol="0">
            <a:spAutoFit/>
          </a:bodyPr>
          <a:lstStyle/>
          <a:p>
            <a:pPr algn="ctr"/>
            <a:r>
              <a:rPr lang="en-GB" b="1" dirty="0" smtClean="0">
                <a:solidFill>
                  <a:schemeClr val="bg1"/>
                </a:solidFill>
                <a:latin typeface="Calibri" panose="020F0502020204030204" pitchFamily="34" charset="0"/>
              </a:rPr>
              <a:t>Low Cognitive Demand</a:t>
            </a:r>
            <a:endParaRPr lang="en-GB" b="1" dirty="0">
              <a:solidFill>
                <a:schemeClr val="bg1"/>
              </a:solidFill>
              <a:latin typeface="Calibri" panose="020F0502020204030204" pitchFamily="34" charset="0"/>
            </a:endParaRPr>
          </a:p>
        </p:txBody>
      </p:sp>
      <p:sp>
        <p:nvSpPr>
          <p:cNvPr id="13" name="TextBox 12"/>
          <p:cNvSpPr txBox="1"/>
          <p:nvPr/>
        </p:nvSpPr>
        <p:spPr>
          <a:xfrm>
            <a:off x="611560" y="3573016"/>
            <a:ext cx="1872208" cy="646331"/>
          </a:xfrm>
          <a:prstGeom prst="rect">
            <a:avLst/>
          </a:prstGeom>
          <a:solidFill>
            <a:schemeClr val="bg1">
              <a:lumMod val="50000"/>
            </a:schemeClr>
          </a:solidFill>
          <a:ln>
            <a:noFill/>
          </a:ln>
        </p:spPr>
        <p:txBody>
          <a:bodyPr wrap="square" rtlCol="0">
            <a:spAutoFit/>
          </a:bodyPr>
          <a:lstStyle/>
          <a:p>
            <a:pPr algn="ctr"/>
            <a:r>
              <a:rPr lang="en-GB" b="1" dirty="0" smtClean="0">
                <a:solidFill>
                  <a:schemeClr val="bg1"/>
                </a:solidFill>
                <a:latin typeface="Calibri" panose="020F0502020204030204" pitchFamily="34" charset="0"/>
              </a:rPr>
              <a:t>Context Embedded</a:t>
            </a:r>
            <a:endParaRPr lang="en-GB" b="1" dirty="0">
              <a:solidFill>
                <a:schemeClr val="bg1"/>
              </a:solidFill>
              <a:latin typeface="Calibri" panose="020F0502020204030204" pitchFamily="34" charset="0"/>
            </a:endParaRPr>
          </a:p>
        </p:txBody>
      </p:sp>
      <p:sp>
        <p:nvSpPr>
          <p:cNvPr id="14" name="TextBox 13"/>
          <p:cNvSpPr txBox="1"/>
          <p:nvPr/>
        </p:nvSpPr>
        <p:spPr>
          <a:xfrm>
            <a:off x="7092280" y="3676382"/>
            <a:ext cx="1872208" cy="369332"/>
          </a:xfrm>
          <a:prstGeom prst="rect">
            <a:avLst/>
          </a:prstGeom>
          <a:solidFill>
            <a:schemeClr val="bg1">
              <a:lumMod val="75000"/>
            </a:schemeClr>
          </a:solidFill>
          <a:ln>
            <a:noFill/>
          </a:ln>
        </p:spPr>
        <p:txBody>
          <a:bodyPr wrap="square" rtlCol="0">
            <a:spAutoFit/>
          </a:bodyPr>
          <a:lstStyle/>
          <a:p>
            <a:pPr algn="ctr"/>
            <a:r>
              <a:rPr lang="en-GB" b="1" dirty="0" smtClean="0">
                <a:solidFill>
                  <a:schemeClr val="bg1"/>
                </a:solidFill>
                <a:latin typeface="Calibri" panose="020F0502020204030204" pitchFamily="34" charset="0"/>
              </a:rPr>
              <a:t>Low Context</a:t>
            </a:r>
            <a:endParaRPr lang="en-GB" b="1" dirty="0">
              <a:solidFill>
                <a:schemeClr val="bg1"/>
              </a:solidFill>
              <a:latin typeface="Calibri" panose="020F0502020204030204" pitchFamily="34" charset="0"/>
            </a:endParaRPr>
          </a:p>
        </p:txBody>
      </p:sp>
      <p:sp>
        <p:nvSpPr>
          <p:cNvPr id="16" name="TextBox 15"/>
          <p:cNvSpPr txBox="1"/>
          <p:nvPr/>
        </p:nvSpPr>
        <p:spPr>
          <a:xfrm>
            <a:off x="4350778" y="3388350"/>
            <a:ext cx="504056" cy="369332"/>
          </a:xfrm>
          <a:prstGeom prst="rect">
            <a:avLst/>
          </a:prstGeom>
          <a:solidFill>
            <a:srgbClr val="92D050"/>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smtClean="0"/>
              <a:t>A</a:t>
            </a:r>
            <a:endParaRPr lang="en-GB" dirty="0"/>
          </a:p>
        </p:txBody>
      </p:sp>
      <p:sp>
        <p:nvSpPr>
          <p:cNvPr id="18" name="TextBox 17"/>
          <p:cNvSpPr txBox="1"/>
          <p:nvPr/>
        </p:nvSpPr>
        <p:spPr>
          <a:xfrm>
            <a:off x="4350778" y="3912431"/>
            <a:ext cx="504056" cy="369332"/>
          </a:xfrm>
          <a:prstGeom prst="rect">
            <a:avLst/>
          </a:prstGeom>
          <a:solidFill>
            <a:srgbClr val="FFC000"/>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smtClean="0"/>
              <a:t>A</a:t>
            </a:r>
            <a:endParaRPr lang="en-GB" dirty="0"/>
          </a:p>
        </p:txBody>
      </p:sp>
      <p:sp>
        <p:nvSpPr>
          <p:cNvPr id="19" name="TextBox 18"/>
          <p:cNvSpPr txBox="1"/>
          <p:nvPr/>
        </p:nvSpPr>
        <p:spPr>
          <a:xfrm>
            <a:off x="5010416" y="3388350"/>
            <a:ext cx="504056" cy="369332"/>
          </a:xfrm>
          <a:prstGeom prst="rect">
            <a:avLst/>
          </a:prstGeom>
          <a:solidFill>
            <a:srgbClr val="00B0F0"/>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smtClean="0"/>
              <a:t>A</a:t>
            </a:r>
            <a:endParaRPr lang="en-GB" dirty="0"/>
          </a:p>
        </p:txBody>
      </p:sp>
      <p:sp>
        <p:nvSpPr>
          <p:cNvPr id="20" name="TextBox 19"/>
          <p:cNvSpPr txBox="1"/>
          <p:nvPr/>
        </p:nvSpPr>
        <p:spPr>
          <a:xfrm>
            <a:off x="4987149" y="3915200"/>
            <a:ext cx="504056" cy="369332"/>
          </a:xfrm>
          <a:prstGeom prst="rect">
            <a:avLst/>
          </a:prstGeom>
          <a:solidFill>
            <a:srgbClr val="FF0000"/>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dirty="0" smtClean="0"/>
              <a:t>A</a:t>
            </a:r>
            <a:endParaRPr lang="en-GB" dirty="0"/>
          </a:p>
        </p:txBody>
      </p:sp>
      <p:sp>
        <p:nvSpPr>
          <p:cNvPr id="24" name="TextBox 23"/>
          <p:cNvSpPr txBox="1"/>
          <p:nvPr/>
        </p:nvSpPr>
        <p:spPr>
          <a:xfrm>
            <a:off x="1029059" y="4284532"/>
            <a:ext cx="3600400" cy="2031325"/>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FFC000"/>
                </a:solidFill>
                <a:latin typeface="Calibri" panose="020F0502020204030204" pitchFamily="34" charset="0"/>
              </a:rPr>
              <a:t>Developing survival vocabulary</a:t>
            </a:r>
          </a:p>
          <a:p>
            <a:pPr marL="285750" indent="-285750">
              <a:buFont typeface="Arial" panose="020B0604020202020204" pitchFamily="34" charset="0"/>
              <a:buChar char="•"/>
            </a:pPr>
            <a:r>
              <a:rPr lang="en-GB" b="1" dirty="0" smtClean="0">
                <a:solidFill>
                  <a:srgbClr val="FFC000"/>
                </a:solidFill>
                <a:latin typeface="Calibri" panose="020F0502020204030204" pitchFamily="34" charset="0"/>
              </a:rPr>
              <a:t>Following demonstrated directions </a:t>
            </a:r>
          </a:p>
          <a:p>
            <a:pPr marL="285750" indent="-285750">
              <a:buFont typeface="Arial" panose="020B0604020202020204" pitchFamily="34" charset="0"/>
              <a:buChar char="•"/>
            </a:pPr>
            <a:r>
              <a:rPr lang="en-GB" b="1" dirty="0" smtClean="0">
                <a:solidFill>
                  <a:srgbClr val="FFC000"/>
                </a:solidFill>
                <a:latin typeface="Calibri" panose="020F0502020204030204" pitchFamily="34" charset="0"/>
              </a:rPr>
              <a:t>Sequencing a visual storyboard</a:t>
            </a:r>
          </a:p>
          <a:p>
            <a:pPr marL="285750" indent="-285750">
              <a:buFont typeface="Arial" panose="020B0604020202020204" pitchFamily="34" charset="0"/>
              <a:buChar char="•"/>
            </a:pPr>
            <a:r>
              <a:rPr lang="en-GB" b="1" dirty="0" smtClean="0">
                <a:solidFill>
                  <a:srgbClr val="FFC000"/>
                </a:solidFill>
                <a:latin typeface="Calibri" panose="020F0502020204030204" pitchFamily="34" charset="0"/>
              </a:rPr>
              <a:t>Identifying vocabulary on a theme in a </a:t>
            </a:r>
            <a:r>
              <a:rPr lang="en-GB" b="1" dirty="0" err="1" smtClean="0">
                <a:solidFill>
                  <a:srgbClr val="FFC000"/>
                </a:solidFill>
                <a:latin typeface="Calibri" panose="020F0502020204030204" pitchFamily="34" charset="0"/>
              </a:rPr>
              <a:t>wordsearch</a:t>
            </a:r>
            <a:endParaRPr lang="en-GB" b="1" dirty="0" smtClean="0">
              <a:solidFill>
                <a:srgbClr val="FFC000"/>
              </a:solidFill>
              <a:latin typeface="Calibri" panose="020F0502020204030204" pitchFamily="34" charset="0"/>
            </a:endParaRPr>
          </a:p>
          <a:p>
            <a:pPr marL="285750" indent="-285750">
              <a:buFont typeface="Arial" panose="020B0604020202020204" pitchFamily="34" charset="0"/>
              <a:buChar char="•"/>
            </a:pPr>
            <a:r>
              <a:rPr lang="en-GB" b="1" dirty="0" smtClean="0">
                <a:solidFill>
                  <a:srgbClr val="FFC000"/>
                </a:solidFill>
                <a:latin typeface="Calibri" panose="020F0502020204030204" pitchFamily="34" charset="0"/>
              </a:rPr>
              <a:t>Playing simple games</a:t>
            </a:r>
          </a:p>
        </p:txBody>
      </p:sp>
      <p:sp>
        <p:nvSpPr>
          <p:cNvPr id="26" name="TextBox 25"/>
          <p:cNvSpPr txBox="1"/>
          <p:nvPr/>
        </p:nvSpPr>
        <p:spPr>
          <a:xfrm>
            <a:off x="1067920" y="1297518"/>
            <a:ext cx="3720103" cy="2308324"/>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solidFill>
                  <a:srgbClr val="92D050"/>
                </a:solidFill>
                <a:latin typeface="Calibri" panose="020F0502020204030204" pitchFamily="34" charset="0"/>
              </a:rPr>
              <a:t>Displaying information in the form of maps, graphs, models or charts</a:t>
            </a:r>
          </a:p>
          <a:p>
            <a:pPr marL="285750" indent="-285750">
              <a:buFont typeface="Arial" panose="020B0604020202020204" pitchFamily="34" charset="0"/>
              <a:buChar char="•"/>
            </a:pPr>
            <a:r>
              <a:rPr lang="en-GB" b="1" dirty="0" smtClean="0">
                <a:solidFill>
                  <a:srgbClr val="92D050"/>
                </a:solidFill>
                <a:latin typeface="Calibri" panose="020F0502020204030204" pitchFamily="34" charset="0"/>
              </a:rPr>
              <a:t>Understanding written texts through illustration, visuals and discussion with good role models</a:t>
            </a:r>
          </a:p>
          <a:p>
            <a:pPr marL="285750" indent="-285750">
              <a:buFont typeface="Arial" panose="020B0604020202020204" pitchFamily="34" charset="0"/>
              <a:buChar char="•"/>
            </a:pPr>
            <a:r>
              <a:rPr lang="en-GB" b="1" dirty="0" smtClean="0">
                <a:solidFill>
                  <a:srgbClr val="92D050"/>
                </a:solidFill>
                <a:latin typeface="Calibri" panose="020F0502020204030204" pitchFamily="34" charset="0"/>
              </a:rPr>
              <a:t>Taking part in a hands on science activity</a:t>
            </a:r>
            <a:endParaRPr lang="en-GB" b="1" dirty="0">
              <a:solidFill>
                <a:srgbClr val="92D050"/>
              </a:solidFill>
              <a:latin typeface="Calibri" panose="020F0502020204030204" pitchFamily="34" charset="0"/>
            </a:endParaRPr>
          </a:p>
        </p:txBody>
      </p:sp>
      <p:sp>
        <p:nvSpPr>
          <p:cNvPr id="27" name="TextBox 26"/>
          <p:cNvSpPr txBox="1"/>
          <p:nvPr/>
        </p:nvSpPr>
        <p:spPr>
          <a:xfrm>
            <a:off x="5239177" y="1385268"/>
            <a:ext cx="3522024" cy="2031325"/>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solidFill>
                  <a:srgbClr val="00B0F0"/>
                </a:solidFill>
                <a:latin typeface="Calibri" panose="020F0502020204030204" pitchFamily="34" charset="0"/>
              </a:rPr>
              <a:t>Standardized assessments</a:t>
            </a:r>
          </a:p>
          <a:p>
            <a:pPr marL="285750" indent="-285750">
              <a:buFont typeface="Arial" panose="020B0604020202020204" pitchFamily="34" charset="0"/>
              <a:buChar char="•"/>
            </a:pPr>
            <a:r>
              <a:rPr lang="en-GB" b="1" dirty="0" smtClean="0">
                <a:solidFill>
                  <a:srgbClr val="00B0F0"/>
                </a:solidFill>
                <a:latin typeface="Calibri" panose="020F0502020204030204" pitchFamily="34" charset="0"/>
              </a:rPr>
              <a:t>Word maths problems without visuals</a:t>
            </a:r>
          </a:p>
          <a:p>
            <a:pPr marL="285750" indent="-285750">
              <a:buFont typeface="Arial" panose="020B0604020202020204" pitchFamily="34" charset="0"/>
              <a:buChar char="•"/>
            </a:pPr>
            <a:r>
              <a:rPr lang="en-GB" b="1" dirty="0" smtClean="0">
                <a:solidFill>
                  <a:srgbClr val="00B0F0"/>
                </a:solidFill>
                <a:latin typeface="Calibri" panose="020F0502020204030204" pitchFamily="34" charset="0"/>
              </a:rPr>
              <a:t>Understanding academic presentations without visuals or diagrams</a:t>
            </a:r>
          </a:p>
          <a:p>
            <a:endParaRPr lang="en-GB" dirty="0">
              <a:latin typeface="Calibri" panose="020F0502020204030204" pitchFamily="34" charset="0"/>
            </a:endParaRPr>
          </a:p>
        </p:txBody>
      </p:sp>
      <p:sp>
        <p:nvSpPr>
          <p:cNvPr id="28" name="TextBox 27"/>
          <p:cNvSpPr txBox="1"/>
          <p:nvPr/>
        </p:nvSpPr>
        <p:spPr>
          <a:xfrm>
            <a:off x="5288042" y="4742328"/>
            <a:ext cx="3096344" cy="923330"/>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solidFill>
                  <a:srgbClr val="FF0000"/>
                </a:solidFill>
                <a:latin typeface="Calibri" panose="020F0502020204030204" pitchFamily="34" charset="0"/>
              </a:rPr>
              <a:t>Copying text</a:t>
            </a:r>
          </a:p>
          <a:p>
            <a:pPr marL="285750" indent="-285750">
              <a:buFont typeface="Arial" panose="020B0604020202020204" pitchFamily="34" charset="0"/>
              <a:buChar char="•"/>
            </a:pPr>
            <a:r>
              <a:rPr lang="en-GB" b="1" dirty="0" smtClean="0">
                <a:solidFill>
                  <a:srgbClr val="FF0000"/>
                </a:solidFill>
                <a:latin typeface="Calibri" panose="020F0502020204030204" pitchFamily="34" charset="0"/>
              </a:rPr>
              <a:t>Colouring in </a:t>
            </a:r>
          </a:p>
          <a:p>
            <a:pPr marL="285750" indent="-285750">
              <a:buFont typeface="Arial" panose="020B0604020202020204" pitchFamily="34" charset="0"/>
              <a:buChar char="•"/>
            </a:pPr>
            <a:r>
              <a:rPr lang="en-GB" b="1" dirty="0" smtClean="0">
                <a:solidFill>
                  <a:srgbClr val="FF0000"/>
                </a:solidFill>
                <a:latin typeface="Calibri" panose="020F0502020204030204" pitchFamily="34" charset="0"/>
              </a:rPr>
              <a:t>Drills</a:t>
            </a:r>
            <a:endParaRPr lang="en-GB"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13210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 calcmode="lin" valueType="num">
                                      <p:cBhvr additive="base">
                                        <p:cTn id="1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 calcmode="lin" valueType="num">
                                      <p:cBhvr additive="base">
                                        <p:cTn id="1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 calcmode="lin" valueType="num">
                                      <p:cBhvr additive="base">
                                        <p:cTn id="19"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anim calcmode="lin" valueType="num">
                                      <p:cBhvr additive="base">
                                        <p:cTn id="23"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 calcmode="lin" valueType="num">
                                      <p:cBhvr additive="base">
                                        <p:cTn id="2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6">
                                            <p:txEl>
                                              <p:pRg st="1" end="1"/>
                                            </p:txEl>
                                          </p:spTgt>
                                        </p:tgtEl>
                                        <p:attrNameLst>
                                          <p:attrName>style.visibility</p:attrName>
                                        </p:attrNameLst>
                                      </p:cBhvr>
                                      <p:to>
                                        <p:strVal val="visible"/>
                                      </p:to>
                                    </p:set>
                                    <p:anim calcmode="lin" valueType="num">
                                      <p:cBhvr additive="base">
                                        <p:cTn id="33"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6">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
                                            <p:txEl>
                                              <p:pRg st="2" end="2"/>
                                            </p:txEl>
                                          </p:spTgt>
                                        </p:tgtEl>
                                        <p:attrNameLst>
                                          <p:attrName>style.visibility</p:attrName>
                                        </p:attrNameLst>
                                      </p:cBhvr>
                                      <p:to>
                                        <p:strVal val="visible"/>
                                      </p:to>
                                    </p:set>
                                    <p:anim calcmode="lin" valueType="num">
                                      <p:cBhvr additive="base">
                                        <p:cTn id="37"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anim calcmode="lin" valueType="num">
                                      <p:cBhvr additive="base">
                                        <p:cTn id="43"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xEl>
                                              <p:pRg st="1" end="1"/>
                                            </p:txEl>
                                          </p:spTgt>
                                        </p:tgtEl>
                                        <p:attrNameLst>
                                          <p:attrName>style.visibility</p:attrName>
                                        </p:attrNameLst>
                                      </p:cBhvr>
                                      <p:to>
                                        <p:strVal val="visible"/>
                                      </p:to>
                                    </p:set>
                                    <p:anim calcmode="lin" valueType="num">
                                      <p:cBhvr additive="base">
                                        <p:cTn id="47"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7">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7">
                                            <p:txEl>
                                              <p:pRg st="2" end="2"/>
                                            </p:txEl>
                                          </p:spTgt>
                                        </p:tgtEl>
                                        <p:attrNameLst>
                                          <p:attrName>style.visibility</p:attrName>
                                        </p:attrNameLst>
                                      </p:cBhvr>
                                      <p:to>
                                        <p:strVal val="visible"/>
                                      </p:to>
                                    </p:set>
                                    <p:anim calcmode="lin" valueType="num">
                                      <p:cBhvr additive="base">
                                        <p:cTn id="51"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 calcmode="lin" valueType="num">
                                      <p:cBhvr additive="base">
                                        <p:cTn id="5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8">
                                            <p:txEl>
                                              <p:pRg st="1" end="1"/>
                                            </p:txEl>
                                          </p:spTgt>
                                        </p:tgtEl>
                                        <p:attrNameLst>
                                          <p:attrName>style.visibility</p:attrName>
                                        </p:attrNameLst>
                                      </p:cBhvr>
                                      <p:to>
                                        <p:strVal val="visible"/>
                                      </p:to>
                                    </p:set>
                                    <p:anim calcmode="lin" valueType="num">
                                      <p:cBhvr additive="base">
                                        <p:cTn id="61"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8">
                                            <p:txEl>
                                              <p:pRg st="1" end="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8">
                                            <p:txEl>
                                              <p:pRg st="2" end="2"/>
                                            </p:txEl>
                                          </p:spTgt>
                                        </p:tgtEl>
                                        <p:attrNameLst>
                                          <p:attrName>style.visibility</p:attrName>
                                        </p:attrNameLst>
                                      </p:cBhvr>
                                      <p:to>
                                        <p:strVal val="visible"/>
                                      </p:to>
                                    </p:set>
                                    <p:anim calcmode="lin" valueType="num">
                                      <p:cBhvr additive="base">
                                        <p:cTn id="65"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Cummin’s</a:t>
            </a:r>
            <a:r>
              <a:rPr lang="en-GB" dirty="0" smtClean="0"/>
              <a:t> dual and iceberg model</a:t>
            </a:r>
            <a:endParaRPr lang="en-GB"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298947"/>
            <a:ext cx="6176631" cy="365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87117" y="6049763"/>
            <a:ext cx="7649851" cy="738664"/>
          </a:xfrm>
          <a:prstGeom prst="rect">
            <a:avLst/>
          </a:prstGeom>
          <a:noFill/>
        </p:spPr>
        <p:txBody>
          <a:bodyPr wrap="none" rtlCol="0">
            <a:spAutoFit/>
          </a:bodyPr>
          <a:lstStyle/>
          <a:p>
            <a:r>
              <a:rPr lang="en-GB" sz="2400" dirty="0" smtClean="0"/>
              <a:t>CALP: Cognitive </a:t>
            </a:r>
            <a:r>
              <a:rPr lang="en-GB" sz="2400" dirty="0"/>
              <a:t>Academic Language Proficiency</a:t>
            </a:r>
          </a:p>
          <a:p>
            <a:endParaRPr lang="en-GB" dirty="0"/>
          </a:p>
        </p:txBody>
      </p:sp>
      <p:sp>
        <p:nvSpPr>
          <p:cNvPr id="6" name="TextBox 5"/>
          <p:cNvSpPr txBox="1"/>
          <p:nvPr/>
        </p:nvSpPr>
        <p:spPr>
          <a:xfrm>
            <a:off x="1187624" y="1334353"/>
            <a:ext cx="8366439" cy="1015663"/>
          </a:xfrm>
          <a:prstGeom prst="rect">
            <a:avLst/>
          </a:prstGeom>
          <a:noFill/>
        </p:spPr>
        <p:txBody>
          <a:bodyPr wrap="square" rtlCol="0">
            <a:spAutoFit/>
          </a:bodyPr>
          <a:lstStyle/>
          <a:p>
            <a:r>
              <a:rPr lang="en-GB" sz="2400" dirty="0"/>
              <a:t>BICS</a:t>
            </a:r>
            <a:r>
              <a:rPr lang="en-GB" sz="2400" dirty="0" smtClean="0"/>
              <a:t>: Basic </a:t>
            </a:r>
            <a:r>
              <a:rPr lang="en-GB" sz="2400" dirty="0"/>
              <a:t>Interpersonal  Communication Skills</a:t>
            </a:r>
          </a:p>
          <a:p>
            <a:endParaRPr lang="en-GB" dirty="0"/>
          </a:p>
          <a:p>
            <a:endParaRPr lang="en-GB" dirty="0"/>
          </a:p>
        </p:txBody>
      </p:sp>
    </p:spTree>
    <p:extLst>
      <p:ext uri="{BB962C8B-B14F-4D97-AF65-F5344CB8AC3E}">
        <p14:creationId xmlns:p14="http://schemas.microsoft.com/office/powerpoint/2010/main" val="3181607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paring BICS and CA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603954"/>
            <a:ext cx="7776864"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286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ered Vocabul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63500"/>
            <a:ext cx="7589414" cy="646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418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Listening and Talking</a:t>
            </a:r>
            <a:endParaRPr lang="en-GB" dirty="0"/>
          </a:p>
        </p:txBody>
      </p:sp>
      <p:sp>
        <p:nvSpPr>
          <p:cNvPr id="3" name="TextBox 2"/>
          <p:cNvSpPr txBox="1"/>
          <p:nvPr/>
        </p:nvSpPr>
        <p:spPr>
          <a:xfrm>
            <a:off x="1547664" y="1700808"/>
            <a:ext cx="7200800" cy="3970318"/>
          </a:xfrm>
          <a:prstGeom prst="rect">
            <a:avLst/>
          </a:prstGeom>
          <a:noFill/>
        </p:spPr>
        <p:txBody>
          <a:bodyPr wrap="square" rtlCol="0">
            <a:spAutoFit/>
          </a:bodyPr>
          <a:lstStyle/>
          <a:p>
            <a:pPr marL="457200" indent="-457200">
              <a:buFont typeface="Wingdings" panose="05000000000000000000" pitchFamily="2" charset="2"/>
              <a:buChar char="q"/>
            </a:pPr>
            <a:r>
              <a:rPr lang="en-GB" sz="2800" dirty="0" smtClean="0">
                <a:latin typeface="Calibri" panose="020F0502020204030204" pitchFamily="34" charset="0"/>
              </a:rPr>
              <a:t>Choose a lesson that you have taught this week.  </a:t>
            </a:r>
          </a:p>
          <a:p>
            <a:pPr marL="457200" indent="-457200">
              <a:buFont typeface="Wingdings" panose="05000000000000000000" pitchFamily="2" charset="2"/>
              <a:buChar char="q"/>
            </a:pPr>
            <a:r>
              <a:rPr lang="en-GB" sz="2800" dirty="0" smtClean="0">
                <a:latin typeface="Calibri" panose="020F0502020204030204" pitchFamily="34" charset="0"/>
              </a:rPr>
              <a:t>Pupil D is one of your students.  What additional talking and listening activity could you incorporate into your lesson which would scaffold and extend the oral skills of this student?</a:t>
            </a:r>
          </a:p>
          <a:p>
            <a:pPr marL="457200" indent="-457200">
              <a:buFont typeface="Wingdings" panose="05000000000000000000" pitchFamily="2" charset="2"/>
              <a:buChar char="q"/>
            </a:pPr>
            <a:r>
              <a:rPr lang="en-GB" sz="2800" dirty="0" smtClean="0">
                <a:latin typeface="Calibri" panose="020F0502020204030204" pitchFamily="34" charset="0"/>
              </a:rPr>
              <a:t>What specific resources would support Pupil D in this activity?</a:t>
            </a:r>
            <a:endParaRPr lang="en-GB" sz="2800" dirty="0">
              <a:latin typeface="Calibri" panose="020F0502020204030204" pitchFamily="34" charset="0"/>
            </a:endParaRPr>
          </a:p>
        </p:txBody>
      </p:sp>
    </p:spTree>
    <p:extLst>
      <p:ext uri="{BB962C8B-B14F-4D97-AF65-F5344CB8AC3E}">
        <p14:creationId xmlns:p14="http://schemas.microsoft.com/office/powerpoint/2010/main" val="656994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rosoft Word - More advanced learners of English.doc - Google Chrome"/>
          <p:cNvPicPr>
            <a:picLocks noChangeAspect="1"/>
          </p:cNvPicPr>
          <p:nvPr/>
        </p:nvPicPr>
        <p:blipFill rotWithShape="1">
          <a:blip r:embed="rId3">
            <a:extLst>
              <a:ext uri="{28A0092B-C50C-407E-A947-70E740481C1C}">
                <a14:useLocalDpi xmlns:a14="http://schemas.microsoft.com/office/drawing/2010/main" val="0"/>
              </a:ext>
            </a:extLst>
          </a:blip>
          <a:srcRect l="30895" t="18048" r="29403" b="20127"/>
          <a:stretch/>
        </p:blipFill>
        <p:spPr>
          <a:xfrm>
            <a:off x="539552" y="16542"/>
            <a:ext cx="7763863" cy="6508802"/>
          </a:xfrm>
          <a:prstGeom prst="rect">
            <a:avLst/>
          </a:prstGeom>
        </p:spPr>
      </p:pic>
      <p:sp>
        <p:nvSpPr>
          <p:cNvPr id="4" name="TextBox 3"/>
          <p:cNvSpPr txBox="1"/>
          <p:nvPr/>
        </p:nvSpPr>
        <p:spPr>
          <a:xfrm>
            <a:off x="6156176" y="225427"/>
            <a:ext cx="2880320" cy="646331"/>
          </a:xfrm>
          <a:prstGeom prst="rect">
            <a:avLst/>
          </a:prstGeom>
          <a:noFill/>
        </p:spPr>
        <p:txBody>
          <a:bodyPr wrap="square" rtlCol="0">
            <a:spAutoFit/>
          </a:bodyPr>
          <a:lstStyle/>
          <a:p>
            <a:r>
              <a:rPr lang="en-GB" b="1" dirty="0" smtClean="0">
                <a:latin typeface="Calibri" panose="020F0502020204030204" pitchFamily="34" charset="0"/>
              </a:rPr>
              <a:t>Try to avoid correcting and pointing out errors</a:t>
            </a:r>
            <a:endParaRPr lang="en-GB" b="1" dirty="0">
              <a:latin typeface="Calibri" panose="020F0502020204030204" pitchFamily="34" charset="0"/>
            </a:endParaRPr>
          </a:p>
        </p:txBody>
      </p:sp>
      <p:sp>
        <p:nvSpPr>
          <p:cNvPr id="5" name="TextBox 4"/>
          <p:cNvSpPr txBox="1"/>
          <p:nvPr/>
        </p:nvSpPr>
        <p:spPr>
          <a:xfrm>
            <a:off x="1187624" y="6202177"/>
            <a:ext cx="2808312" cy="646331"/>
          </a:xfrm>
          <a:prstGeom prst="rect">
            <a:avLst/>
          </a:prstGeom>
          <a:noFill/>
        </p:spPr>
        <p:txBody>
          <a:bodyPr wrap="square" rtlCol="0">
            <a:spAutoFit/>
          </a:bodyPr>
          <a:lstStyle/>
          <a:p>
            <a:r>
              <a:rPr lang="en-GB" b="1" dirty="0" smtClean="0">
                <a:latin typeface="Calibri" panose="020F0502020204030204" pitchFamily="34" charset="0"/>
              </a:rPr>
              <a:t>Instead model and extend e.g. by asking questions</a:t>
            </a:r>
            <a:endParaRPr lang="en-GB" b="1" dirty="0">
              <a:latin typeface="Calibri" panose="020F0502020204030204" pitchFamily="34" charset="0"/>
            </a:endParaRPr>
          </a:p>
        </p:txBody>
      </p:sp>
    </p:spTree>
    <p:extLst>
      <p:ext uri="{BB962C8B-B14F-4D97-AF65-F5344CB8AC3E}">
        <p14:creationId xmlns:p14="http://schemas.microsoft.com/office/powerpoint/2010/main" val="376445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620688"/>
            <a:ext cx="7920880" cy="560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701" y="548680"/>
            <a:ext cx="7204716" cy="600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99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5530944"/>
          </a:xfrm>
        </p:spPr>
        <p:txBody>
          <a:bodyPr>
            <a:normAutofit/>
          </a:bodyPr>
          <a:lstStyle/>
          <a:p>
            <a:pPr algn="ctr"/>
            <a:r>
              <a:rPr lang="en-GB" dirty="0" smtClean="0"/>
              <a:t/>
            </a:r>
            <a:br>
              <a:rPr lang="en-GB" dirty="0" smtClean="0"/>
            </a:br>
            <a:r>
              <a:rPr lang="en-GB" dirty="0"/>
              <a:t/>
            </a:r>
            <a:br>
              <a:rPr lang="en-GB" dirty="0"/>
            </a:br>
            <a:r>
              <a:rPr lang="en-GB" dirty="0" smtClean="0">
                <a:latin typeface="Calibri" panose="020F0502020204030204" pitchFamily="34" charset="0"/>
              </a:rPr>
              <a:t>New to English </a:t>
            </a:r>
            <a:br>
              <a:rPr lang="en-GB" dirty="0" smtClean="0">
                <a:latin typeface="Calibri" panose="020F0502020204030204" pitchFamily="34" charset="0"/>
              </a:rPr>
            </a:br>
            <a:r>
              <a:rPr lang="en-GB" dirty="0" smtClean="0">
                <a:latin typeface="Calibri" panose="020F0502020204030204" pitchFamily="34" charset="0"/>
              </a:rPr>
              <a:t>EAL Language Programmes</a:t>
            </a:r>
            <a:endParaRPr lang="en-GB" dirty="0">
              <a:latin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6935"/>
            <a:ext cx="4295434" cy="2880320"/>
          </a:xfrm>
          <a:prstGeom prst="rect">
            <a:avLst/>
          </a:prstGeom>
        </p:spPr>
      </p:pic>
    </p:spTree>
    <p:extLst>
      <p:ext uri="{BB962C8B-B14F-4D97-AF65-F5344CB8AC3E}">
        <p14:creationId xmlns:p14="http://schemas.microsoft.com/office/powerpoint/2010/main" val="3156778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Teddy Talk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172"/>
            <a:ext cx="9144000" cy="6519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359078"/>
            <a:ext cx="216024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3200" b="1" dirty="0">
                <a:latin typeface="Calibri" panose="020F0502020204030204" pitchFamily="34" charset="0"/>
              </a:rPr>
              <a:t>Teddy </a:t>
            </a:r>
            <a:r>
              <a:rPr lang="en-GB" sz="3200" b="1" dirty="0" smtClean="0">
                <a:latin typeface="Calibri" panose="020F0502020204030204" pitchFamily="34" charset="0"/>
              </a:rPr>
              <a:t>Talk</a:t>
            </a:r>
          </a:p>
          <a:p>
            <a:pPr algn="ctr"/>
            <a:r>
              <a:rPr lang="en-GB" sz="3200" b="1" dirty="0" smtClean="0">
                <a:latin typeface="Calibri" panose="020F0502020204030204" pitchFamily="34" charset="0"/>
              </a:rPr>
              <a:t>Nursery</a:t>
            </a:r>
            <a:endParaRPr lang="en-GB" sz="3200" b="1" dirty="0">
              <a:latin typeface="Calibri" panose="020F0502020204030204" pitchFamily="34" charset="0"/>
            </a:endParaRPr>
          </a:p>
        </p:txBody>
      </p:sp>
    </p:spTree>
    <p:extLst>
      <p:ext uri="{BB962C8B-B14F-4D97-AF65-F5344CB8AC3E}">
        <p14:creationId xmlns:p14="http://schemas.microsoft.com/office/powerpoint/2010/main" val="2394120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eelr\AppData\Local\Microsoft\Windows\Temporary Internet Files\Content.Outlook\PQYJ1DTW\BBB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18"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5536" y="260648"/>
            <a:ext cx="3168352"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3200" b="1" dirty="0">
                <a:latin typeface="Calibri" panose="020F0502020204030204" pitchFamily="34" charset="0"/>
              </a:rPr>
              <a:t>Big Bear </a:t>
            </a:r>
            <a:r>
              <a:rPr lang="en-GB" sz="3200" b="1" dirty="0" smtClean="0">
                <a:latin typeface="Calibri" panose="020F0502020204030204" pitchFamily="34" charset="0"/>
              </a:rPr>
              <a:t>Banter</a:t>
            </a:r>
          </a:p>
          <a:p>
            <a:pPr algn="ctr"/>
            <a:r>
              <a:rPr lang="en-GB" sz="3200" b="1" dirty="0" smtClean="0">
                <a:latin typeface="Calibri" panose="020F0502020204030204" pitchFamily="34" charset="0"/>
              </a:rPr>
              <a:t>P1-3</a:t>
            </a:r>
            <a:endParaRPr lang="en-GB" sz="3200" b="1" dirty="0">
              <a:latin typeface="Calibri" panose="020F0502020204030204" pitchFamily="34" charset="0"/>
            </a:endParaRPr>
          </a:p>
        </p:txBody>
      </p:sp>
    </p:spTree>
    <p:extLst>
      <p:ext uri="{BB962C8B-B14F-4D97-AF65-F5344CB8AC3E}">
        <p14:creationId xmlns:p14="http://schemas.microsoft.com/office/powerpoint/2010/main" val="32584968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_7 Induction Pack - Microsoft Word"/>
          <p:cNvPicPr>
            <a:picLocks noChangeAspect="1"/>
          </p:cNvPicPr>
          <p:nvPr/>
        </p:nvPicPr>
        <p:blipFill rotWithShape="1">
          <a:blip r:embed="rId2">
            <a:extLst>
              <a:ext uri="{28A0092B-C50C-407E-A947-70E740481C1C}">
                <a14:useLocalDpi xmlns:a14="http://schemas.microsoft.com/office/drawing/2010/main" val="0"/>
              </a:ext>
            </a:extLst>
          </a:blip>
          <a:srcRect l="10298" t="19989" r="9553" b="4878"/>
          <a:stretch/>
        </p:blipFill>
        <p:spPr>
          <a:xfrm>
            <a:off x="827584" y="2924944"/>
            <a:ext cx="7328847" cy="3698543"/>
          </a:xfrm>
          <a:prstGeom prst="rect">
            <a:avLst/>
          </a:prstGeom>
          <a:ln w="6350">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006" y="571190"/>
            <a:ext cx="4394049" cy="2471653"/>
          </a:xfrm>
          <a:prstGeom prst="rect">
            <a:avLst/>
          </a:prstGeom>
        </p:spPr>
      </p:pic>
      <p:sp>
        <p:nvSpPr>
          <p:cNvPr id="5" name="TextBox 4"/>
          <p:cNvSpPr txBox="1"/>
          <p:nvPr/>
        </p:nvSpPr>
        <p:spPr>
          <a:xfrm>
            <a:off x="1115616" y="332656"/>
            <a:ext cx="3240360" cy="1569660"/>
          </a:xfrm>
          <a:prstGeom prst="rect">
            <a:avLst/>
          </a:prstGeom>
          <a:noFill/>
          <a:ln w="3175">
            <a:solidFill>
              <a:schemeClr val="tx1"/>
            </a:solidFill>
          </a:ln>
        </p:spPr>
        <p:txBody>
          <a:bodyPr wrap="square" rtlCol="0">
            <a:spAutoFit/>
          </a:bodyPr>
          <a:lstStyle/>
          <a:p>
            <a:pPr algn="ctr"/>
            <a:r>
              <a:rPr lang="en-GB" sz="3200" b="1" dirty="0" smtClean="0">
                <a:latin typeface="Calibri" panose="020F0502020204030204" pitchFamily="34" charset="0"/>
              </a:rPr>
              <a:t>P4-7 </a:t>
            </a:r>
          </a:p>
          <a:p>
            <a:pPr algn="ctr"/>
            <a:r>
              <a:rPr lang="en-GB" sz="3200" b="1" dirty="0" smtClean="0">
                <a:latin typeface="Calibri" panose="020F0502020204030204" pitchFamily="34" charset="0"/>
              </a:rPr>
              <a:t>EAL Induction Pack</a:t>
            </a:r>
            <a:endParaRPr lang="en-GB" sz="3200" b="1" dirty="0">
              <a:latin typeface="Calibri" panose="020F0502020204030204" pitchFamily="34" charset="0"/>
            </a:endParaRPr>
          </a:p>
        </p:txBody>
      </p:sp>
    </p:spTree>
    <p:extLst>
      <p:ext uri="{BB962C8B-B14F-4D97-AF65-F5344CB8AC3E}">
        <p14:creationId xmlns:p14="http://schemas.microsoft.com/office/powerpoint/2010/main" val="35595614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uction Packv2 - Microsoft Word"/>
          <p:cNvPicPr>
            <a:picLocks noChangeAspect="1"/>
          </p:cNvPicPr>
          <p:nvPr/>
        </p:nvPicPr>
        <p:blipFill rotWithShape="1">
          <a:blip r:embed="rId2">
            <a:extLst>
              <a:ext uri="{28A0092B-C50C-407E-A947-70E740481C1C}">
                <a14:useLocalDpi xmlns:a14="http://schemas.microsoft.com/office/drawing/2010/main" val="0"/>
              </a:ext>
            </a:extLst>
          </a:blip>
          <a:srcRect l="16146" t="22309" r="15421" b="5454"/>
          <a:stretch/>
        </p:blipFill>
        <p:spPr>
          <a:xfrm>
            <a:off x="1115616" y="1988840"/>
            <a:ext cx="7467137" cy="4243453"/>
          </a:xfrm>
          <a:prstGeom prst="rect">
            <a:avLst/>
          </a:prstGeom>
          <a:ln w="3175">
            <a:solidFill>
              <a:schemeClr val="tx1"/>
            </a:solidFill>
          </a:ln>
        </p:spPr>
      </p:pic>
      <p:sp>
        <p:nvSpPr>
          <p:cNvPr id="7" name="TextBox 6"/>
          <p:cNvSpPr txBox="1"/>
          <p:nvPr/>
        </p:nvSpPr>
        <p:spPr>
          <a:xfrm>
            <a:off x="1403648" y="476672"/>
            <a:ext cx="3096344" cy="1077218"/>
          </a:xfrm>
          <a:prstGeom prst="rect">
            <a:avLst/>
          </a:prstGeom>
          <a:noFill/>
          <a:ln w="12700">
            <a:solidFill>
              <a:schemeClr val="tx1"/>
            </a:solidFill>
          </a:ln>
        </p:spPr>
        <p:txBody>
          <a:bodyPr wrap="square" rtlCol="0">
            <a:spAutoFit/>
          </a:bodyPr>
          <a:lstStyle/>
          <a:p>
            <a:r>
              <a:rPr lang="en-GB" sz="3200" dirty="0" smtClean="0">
                <a:latin typeface="Calibri" panose="020F0502020204030204" pitchFamily="34" charset="0"/>
              </a:rPr>
              <a:t>EAL Secondary Induction Pack</a:t>
            </a:r>
            <a:endParaRPr lang="en-GB" sz="3200" dirty="0">
              <a:latin typeface="Calibri" panose="020F0502020204030204"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88640"/>
            <a:ext cx="3176200" cy="211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1179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340768"/>
            <a:ext cx="6480720" cy="5292588"/>
          </a:xfrm>
          <a:prstGeom prst="rect">
            <a:avLst/>
          </a:prstGeom>
        </p:spPr>
      </p:pic>
      <p:sp>
        <p:nvSpPr>
          <p:cNvPr id="3" name="TextBox 2"/>
          <p:cNvSpPr txBox="1"/>
          <p:nvPr/>
        </p:nvSpPr>
        <p:spPr>
          <a:xfrm>
            <a:off x="1403648" y="116632"/>
            <a:ext cx="7128792" cy="1200329"/>
          </a:xfrm>
          <a:prstGeom prst="rect">
            <a:avLst/>
          </a:prstGeom>
          <a:noFill/>
        </p:spPr>
        <p:txBody>
          <a:bodyPr wrap="square" rtlCol="0">
            <a:spAutoFit/>
          </a:bodyPr>
          <a:lstStyle/>
          <a:p>
            <a:pPr algn="ctr"/>
            <a:r>
              <a:rPr lang="en-GB" sz="3600" b="1" dirty="0" smtClean="0">
                <a:latin typeface="Calibri" panose="020F0502020204030204" pitchFamily="34" charset="0"/>
              </a:rPr>
              <a:t>Home Language/ Mother Tongue/ First Language/ Native Language</a:t>
            </a:r>
            <a:endParaRPr lang="en-GB" sz="3600" b="1" dirty="0">
              <a:latin typeface="Calibri" panose="020F0502020204030204" pitchFamily="34" charset="0"/>
            </a:endParaRPr>
          </a:p>
        </p:txBody>
      </p:sp>
    </p:spTree>
    <p:extLst>
      <p:ext uri="{BB962C8B-B14F-4D97-AF65-F5344CB8AC3E}">
        <p14:creationId xmlns:p14="http://schemas.microsoft.com/office/powerpoint/2010/main" val="3719311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528" y="116632"/>
            <a:ext cx="4176464" cy="1152128"/>
          </a:xfrm>
        </p:spPr>
        <p:txBody>
          <a:bodyPr>
            <a:noAutofit/>
          </a:bodyPr>
          <a:lstStyle/>
          <a:p>
            <a:pPr algn="ctr"/>
            <a:r>
              <a:rPr lang="en-GB" sz="2400" dirty="0" smtClean="0"/>
              <a:t>Why is it important for a child to maintain their home language?</a:t>
            </a:r>
            <a:endParaRPr lang="en-GB" sz="2400" dirty="0"/>
          </a:p>
        </p:txBody>
      </p:sp>
      <p:sp>
        <p:nvSpPr>
          <p:cNvPr id="4" name="Text Placeholder 3"/>
          <p:cNvSpPr>
            <a:spLocks noGrp="1"/>
          </p:cNvSpPr>
          <p:nvPr>
            <p:ph type="body" sz="half" idx="3"/>
          </p:nvPr>
        </p:nvSpPr>
        <p:spPr>
          <a:xfrm>
            <a:off x="4663440" y="116632"/>
            <a:ext cx="4013016" cy="1440160"/>
          </a:xfrm>
        </p:spPr>
        <p:txBody>
          <a:bodyPr>
            <a:noAutofit/>
          </a:bodyPr>
          <a:lstStyle/>
          <a:p>
            <a:pPr algn="ctr"/>
            <a:r>
              <a:rPr lang="en-GB" sz="2400" dirty="0" smtClean="0"/>
              <a:t>What does your school do to support and value home languages?/ What could they do?</a:t>
            </a:r>
            <a:endParaRPr lang="en-GB" sz="2400" dirty="0"/>
          </a:p>
        </p:txBody>
      </p:sp>
      <p:sp>
        <p:nvSpPr>
          <p:cNvPr id="5" name="Content Placeholder 4"/>
          <p:cNvSpPr>
            <a:spLocks noGrp="1"/>
          </p:cNvSpPr>
          <p:nvPr>
            <p:ph sz="quarter" idx="2"/>
          </p:nvPr>
        </p:nvSpPr>
        <p:spPr>
          <a:xfrm>
            <a:off x="395536" y="1340768"/>
            <a:ext cx="4023360" cy="5339984"/>
          </a:xfrm>
        </p:spPr>
        <p:txBody>
          <a:bodyPr>
            <a:normAutofit fontScale="92500" lnSpcReduction="20000"/>
          </a:bodyPr>
          <a:lstStyle/>
          <a:p>
            <a:r>
              <a:rPr lang="en-GB" dirty="0"/>
              <a:t>First languages help families share values, traditions and cultural identities. </a:t>
            </a:r>
            <a:endParaRPr lang="en-GB" dirty="0" smtClean="0"/>
          </a:p>
          <a:p>
            <a:r>
              <a:rPr lang="en-GB" dirty="0" smtClean="0"/>
              <a:t>Children </a:t>
            </a:r>
            <a:r>
              <a:rPr lang="en-GB" dirty="0"/>
              <a:t>who can speak another language can also learn English better because they see when words are similar (or have a similar meaning). </a:t>
            </a:r>
            <a:endParaRPr lang="en-GB" dirty="0" smtClean="0"/>
          </a:p>
          <a:p>
            <a:r>
              <a:rPr lang="en-GB" dirty="0" smtClean="0"/>
              <a:t>Speaking </a:t>
            </a:r>
            <a:r>
              <a:rPr lang="en-GB" dirty="0"/>
              <a:t>more than one language improves thinking skills, memory and brain health</a:t>
            </a:r>
          </a:p>
          <a:p>
            <a:r>
              <a:rPr lang="en-GB" dirty="0"/>
              <a:t>Employers value people who are good at languages so there will be more job opportunities</a:t>
            </a:r>
          </a:p>
          <a:p>
            <a:endParaRPr lang="en-GB" dirty="0"/>
          </a:p>
        </p:txBody>
      </p:sp>
      <p:sp>
        <p:nvSpPr>
          <p:cNvPr id="6" name="Content Placeholder 5"/>
          <p:cNvSpPr>
            <a:spLocks noGrp="1"/>
          </p:cNvSpPr>
          <p:nvPr>
            <p:ph sz="quarter" idx="4"/>
          </p:nvPr>
        </p:nvSpPr>
        <p:spPr>
          <a:xfrm>
            <a:off x="4644008" y="1772816"/>
            <a:ext cx="4023360" cy="5256584"/>
          </a:xfrm>
        </p:spPr>
        <p:txBody>
          <a:bodyPr>
            <a:normAutofit fontScale="70000" lnSpcReduction="20000"/>
          </a:bodyPr>
          <a:lstStyle/>
          <a:p>
            <a:r>
              <a:rPr lang="en-GB" dirty="0" smtClean="0"/>
              <a:t>Learn the names of the languages children speak and teach them the name in English/ their home language</a:t>
            </a:r>
          </a:p>
          <a:p>
            <a:endParaRPr lang="en-GB" dirty="0" smtClean="0"/>
          </a:p>
          <a:p>
            <a:r>
              <a:rPr lang="en-GB" dirty="0" smtClean="0"/>
              <a:t>Use home languages for learning and teaching</a:t>
            </a:r>
          </a:p>
          <a:p>
            <a:r>
              <a:rPr lang="en-GB" dirty="0" smtClean="0"/>
              <a:t>Make links to cultural heritage e.g. through projects etc.</a:t>
            </a:r>
          </a:p>
          <a:p>
            <a:r>
              <a:rPr lang="en-GB" dirty="0" smtClean="0"/>
              <a:t>Multicultural ethos is reflected throughout the school e.g. signage, displays</a:t>
            </a:r>
          </a:p>
          <a:p>
            <a:r>
              <a:rPr lang="en-GB" dirty="0" smtClean="0"/>
              <a:t>Students as young interpreters</a:t>
            </a:r>
          </a:p>
          <a:p>
            <a:r>
              <a:rPr lang="en-GB" dirty="0" smtClean="0"/>
              <a:t>Sharing stories in different languages</a:t>
            </a:r>
          </a:p>
          <a:p>
            <a:r>
              <a:rPr lang="en-GB" dirty="0" smtClean="0"/>
              <a:t>Try to learn a few words from languages spoken in the school </a:t>
            </a:r>
          </a:p>
          <a:p>
            <a:pPr marL="118872" indent="0" algn="r">
              <a:buNone/>
            </a:pPr>
            <a:endParaRPr lang="en-GB" dirty="0" smtClean="0"/>
          </a:p>
          <a:p>
            <a:pPr marL="118872" indent="0">
              <a:buNone/>
            </a:pPr>
            <a:r>
              <a:rPr lang="en-GB" dirty="0" smtClean="0">
                <a:hlinkClick r:id="rId2"/>
              </a:rPr>
              <a:t>Round the world in a week add in</a:t>
            </a:r>
          </a:p>
          <a:p>
            <a:pPr marL="118872" indent="0">
              <a:buNone/>
            </a:pPr>
            <a:r>
              <a:rPr lang="en-GB" dirty="0" smtClean="0">
                <a:hlinkClick r:id="rId2"/>
              </a:rPr>
              <a:t>http</a:t>
            </a:r>
            <a:r>
              <a:rPr lang="en-GB" dirty="0">
                <a:hlinkClick r:id="rId2"/>
              </a:rPr>
              <a:t>://</a:t>
            </a:r>
            <a:r>
              <a:rPr lang="en-GB" dirty="0" smtClean="0">
                <a:hlinkClick r:id="rId2"/>
              </a:rPr>
              <a:t>www.newburyparkschool.net/langofmonth/index.html</a:t>
            </a:r>
            <a:endParaRPr lang="en-GB" dirty="0" smtClean="0"/>
          </a:p>
          <a:p>
            <a:endParaRPr lang="en-GB" dirty="0"/>
          </a:p>
        </p:txBody>
      </p:sp>
    </p:spTree>
    <p:extLst>
      <p:ext uri="{BB962C8B-B14F-4D97-AF65-F5344CB8AC3E}">
        <p14:creationId xmlns:p14="http://schemas.microsoft.com/office/powerpoint/2010/main" val="66612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500"/>
                                        <p:tgtEl>
                                          <p:spTgt spid="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6" end="6"/>
                                            </p:txEl>
                                          </p:spTgt>
                                        </p:tgtEl>
                                        <p:attrNameLst>
                                          <p:attrName>style.visibility</p:attrName>
                                        </p:attrNameLst>
                                      </p:cBhvr>
                                      <p:to>
                                        <p:strVal val="visible"/>
                                      </p:to>
                                    </p:set>
                                    <p:animEffect transition="in" filter="fade">
                                      <p:cBhvr>
                                        <p:cTn id="52" dur="500"/>
                                        <p:tgtEl>
                                          <p:spTgt spid="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7" end="7"/>
                                            </p:txEl>
                                          </p:spTgt>
                                        </p:tgtEl>
                                        <p:attrNameLst>
                                          <p:attrName>style.visibility</p:attrName>
                                        </p:attrNameLst>
                                      </p:cBhvr>
                                      <p:to>
                                        <p:strVal val="visible"/>
                                      </p:to>
                                    </p:set>
                                    <p:animEffect transition="in" filter="fade">
                                      <p:cBhvr>
                                        <p:cTn id="57" dur="500"/>
                                        <p:tgtEl>
                                          <p:spTgt spid="6">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9" end="9"/>
                                            </p:txEl>
                                          </p:spTgt>
                                        </p:tgtEl>
                                        <p:attrNameLst>
                                          <p:attrName>style.visibility</p:attrName>
                                        </p:attrNameLst>
                                      </p:cBhvr>
                                      <p:to>
                                        <p:strVal val="visible"/>
                                      </p:to>
                                    </p:set>
                                    <p:animEffect transition="in" filter="fade">
                                      <p:cBhvr>
                                        <p:cTn id="6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604" t="32188" r="26808" b="6740"/>
          <a:stretch/>
        </p:blipFill>
        <p:spPr bwMode="auto">
          <a:xfrm>
            <a:off x="827584" y="0"/>
            <a:ext cx="8568952" cy="6182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2125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3648" y="332656"/>
            <a:ext cx="7056784" cy="2308324"/>
          </a:xfrm>
          <a:prstGeom prst="rect">
            <a:avLst/>
          </a:prstGeom>
          <a:noFill/>
        </p:spPr>
        <p:txBody>
          <a:bodyPr wrap="square" rtlCol="0">
            <a:spAutoFit/>
          </a:bodyPr>
          <a:lstStyle/>
          <a:p>
            <a:r>
              <a:rPr lang="en-GB" dirty="0" smtClean="0"/>
              <a:t>“</a:t>
            </a:r>
            <a:r>
              <a:rPr lang="en-GB" sz="3600" dirty="0" smtClean="0"/>
              <a:t>One language sets you in a corridor for life. Two languages open every door along the way” Frank Smith</a:t>
            </a:r>
            <a:endParaRPr lang="en-GB" sz="3600" dirty="0"/>
          </a:p>
        </p:txBody>
      </p:sp>
      <p:sp>
        <p:nvSpPr>
          <p:cNvPr id="5" name="Rectangle 4"/>
          <p:cNvSpPr/>
          <p:nvPr/>
        </p:nvSpPr>
        <p:spPr>
          <a:xfrm>
            <a:off x="1416021" y="2703016"/>
            <a:ext cx="7488832" cy="8217634"/>
          </a:xfrm>
          <a:prstGeom prst="rect">
            <a:avLst/>
          </a:prstGeom>
        </p:spPr>
        <p:txBody>
          <a:bodyPr wrap="square">
            <a:spAutoFit/>
          </a:bodyPr>
          <a:lstStyle/>
          <a:p>
            <a:pPr lvl="0"/>
            <a:r>
              <a:rPr lang="en-GB" sz="2400" dirty="0">
                <a:solidFill>
                  <a:prstClr val="black"/>
                </a:solidFill>
                <a:latin typeface="Lucida Calligraphy" panose="03010101010101010101" pitchFamily="66" charset="0"/>
              </a:rPr>
              <a:t>There has been research to show that those with bilingual abilities also have a host of </a:t>
            </a:r>
            <a:r>
              <a:rPr lang="en-GB" sz="2400" b="1" dirty="0">
                <a:solidFill>
                  <a:prstClr val="black"/>
                </a:solidFill>
                <a:latin typeface="Lucida Calligraphy" panose="03010101010101010101" pitchFamily="66" charset="0"/>
              </a:rPr>
              <a:t>other skills</a:t>
            </a:r>
            <a:r>
              <a:rPr lang="en-GB" sz="2400" dirty="0">
                <a:solidFill>
                  <a:prstClr val="black"/>
                </a:solidFill>
                <a:latin typeface="Lucida Calligraphy" panose="03010101010101010101" pitchFamily="66" charset="0"/>
              </a:rPr>
              <a:t>. Studies have shown that they tend to be better at solving issues that are more complex. Knowing a foreign language can also make you more creative, and better able to multi-task. All these skills are obviously attractive qualities for any employer looking to hire a competent candidate</a:t>
            </a:r>
            <a:r>
              <a:rPr lang="en-GB" sz="2400" dirty="0" smtClean="0">
                <a:solidFill>
                  <a:prstClr val="black"/>
                </a:solidFill>
                <a:latin typeface="Lucida Calligraphy" panose="03010101010101010101" pitchFamily="66" charset="0"/>
              </a:rPr>
              <a:t>. </a:t>
            </a:r>
          </a:p>
          <a:p>
            <a:pPr lvl="0"/>
            <a:r>
              <a:rPr lang="en-GB" sz="2400" dirty="0" smtClean="0">
                <a:solidFill>
                  <a:prstClr val="black"/>
                </a:solidFill>
                <a:latin typeface="Lucida Calligraphy" panose="03010101010101010101" pitchFamily="66" charset="0"/>
              </a:rPr>
              <a:t>NCC Home Learning based in </a:t>
            </a:r>
            <a:r>
              <a:rPr lang="en-GB" sz="2400" dirty="0" smtClean="0">
                <a:solidFill>
                  <a:prstClr val="black"/>
                </a:solidFill>
                <a:latin typeface="Lucida Calligraphy" panose="03010101010101010101" pitchFamily="66" charset="0"/>
              </a:rPr>
              <a:t>Conwy</a:t>
            </a:r>
          </a:p>
          <a:p>
            <a:pPr lvl="0"/>
            <a:endParaRPr lang="en-GB" sz="2400" dirty="0">
              <a:solidFill>
                <a:prstClr val="black"/>
              </a:solidFill>
              <a:latin typeface="Lucida Calligraphy" panose="03010101010101010101" pitchFamily="66" charset="0"/>
            </a:endParaRPr>
          </a:p>
          <a:p>
            <a:pPr lvl="0"/>
            <a:r>
              <a:rPr lang="en-GB" sz="2400" dirty="0"/>
              <a:t>Multilingualism provide opportunities and advantages in learning and social interaction.  The benefits of knowing more than one language can be seen in the developing brain and in sensitivity to the perspective of others</a:t>
            </a:r>
            <a:r>
              <a:rPr lang="en-GB" sz="2400" dirty="0" smtClean="0"/>
              <a:t>. LALCO</a:t>
            </a:r>
          </a:p>
          <a:p>
            <a:pPr lvl="0"/>
            <a:endParaRPr lang="en-GB" sz="2400" dirty="0">
              <a:solidFill>
                <a:prstClr val="black"/>
              </a:solidFill>
              <a:latin typeface="Lucida Calligraphy" panose="03010101010101010101" pitchFamily="66" charset="0"/>
            </a:endParaRPr>
          </a:p>
          <a:p>
            <a:pPr lvl="0"/>
            <a:r>
              <a:rPr lang="en-GB" sz="2400" dirty="0"/>
              <a:t>Evidence demonstrates that bilingualism has both cognitive benefits and offers professional advantages in a globalised world</a:t>
            </a:r>
            <a:r>
              <a:rPr lang="en-GB" sz="2400" dirty="0" smtClean="0"/>
              <a:t>. </a:t>
            </a:r>
            <a:r>
              <a:rPr lang="en-GB" sz="2400" dirty="0" err="1" smtClean="0"/>
              <a:t>Headteachers</a:t>
            </a:r>
            <a:r>
              <a:rPr lang="en-GB" sz="2400" smtClean="0"/>
              <a:t>’ </a:t>
            </a:r>
            <a:r>
              <a:rPr lang="en-GB" sz="2400" dirty="0" smtClean="0"/>
              <a:t>Update</a:t>
            </a:r>
            <a:endParaRPr lang="en-GB" sz="2400" dirty="0">
              <a:solidFill>
                <a:prstClr val="black"/>
              </a:solidFill>
              <a:latin typeface="Lucida Calligraphy" panose="03010101010101010101" pitchFamily="66" charset="0"/>
            </a:endParaRPr>
          </a:p>
        </p:txBody>
      </p:sp>
    </p:spTree>
    <p:extLst>
      <p:ext uri="{BB962C8B-B14F-4D97-AF65-F5344CB8AC3E}">
        <p14:creationId xmlns:p14="http://schemas.microsoft.com/office/powerpoint/2010/main" val="4198724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727" y="2699202"/>
            <a:ext cx="3989682" cy="3872174"/>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68" y="1294272"/>
            <a:ext cx="4185584" cy="4271162"/>
          </a:xfrm>
          <a:prstGeom prst="rect">
            <a:avLst/>
          </a:prstGeom>
        </p:spPr>
      </p:pic>
      <p:sp>
        <p:nvSpPr>
          <p:cNvPr id="7" name="TextBox 6"/>
          <p:cNvSpPr txBox="1"/>
          <p:nvPr/>
        </p:nvSpPr>
        <p:spPr>
          <a:xfrm>
            <a:off x="4666201" y="0"/>
            <a:ext cx="4109357"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400" b="1" dirty="0" smtClean="0">
                <a:solidFill>
                  <a:srgbClr val="FF0000"/>
                </a:solidFill>
              </a:rPr>
              <a:t>2000 pupils with EAL in schools</a:t>
            </a:r>
          </a:p>
          <a:p>
            <a:r>
              <a:rPr lang="en-GB" sz="2400" b="1" dirty="0" smtClean="0"/>
              <a:t>20% in nursery</a:t>
            </a:r>
          </a:p>
        </p:txBody>
      </p:sp>
      <p:sp>
        <p:nvSpPr>
          <p:cNvPr id="10" name="TextBox 9"/>
          <p:cNvSpPr txBox="1"/>
          <p:nvPr/>
        </p:nvSpPr>
        <p:spPr>
          <a:xfrm>
            <a:off x="3491880" y="1294272"/>
            <a:ext cx="3435001" cy="267765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buFont typeface="Wingdings" pitchFamily="2" charset="2"/>
              <a:buChar char="Ø"/>
            </a:pPr>
            <a:r>
              <a:rPr lang="en-GB" sz="2400" dirty="0">
                <a:solidFill>
                  <a:schemeClr val="tx2"/>
                </a:solidFill>
                <a:latin typeface="Arial Rounded MT Bold" panose="020F0704030504030204" pitchFamily="34" charset="0"/>
              </a:rPr>
              <a:t>80+ nationalities</a:t>
            </a:r>
          </a:p>
          <a:p>
            <a:pPr marL="0" indent="0">
              <a:buNone/>
            </a:pPr>
            <a:endParaRPr lang="en-GB" sz="2400" dirty="0">
              <a:latin typeface="Arial Rounded MT Bold" panose="020F0704030504030204" pitchFamily="34" charset="0"/>
            </a:endParaRPr>
          </a:p>
          <a:p>
            <a:pPr>
              <a:buFont typeface="Wingdings" pitchFamily="2" charset="2"/>
              <a:buChar char="Ø"/>
            </a:pPr>
            <a:r>
              <a:rPr lang="en-GB" sz="2400" dirty="0" smtClean="0">
                <a:solidFill>
                  <a:schemeClr val="accent2">
                    <a:lumMod val="75000"/>
                  </a:schemeClr>
                </a:solidFill>
                <a:latin typeface="Arial Rounded MT Bold" panose="020F0704030504030204" pitchFamily="34" charset="0"/>
              </a:rPr>
              <a:t>60+ </a:t>
            </a:r>
            <a:r>
              <a:rPr lang="en-GB" sz="2400" dirty="0">
                <a:solidFill>
                  <a:schemeClr val="accent2">
                    <a:lumMod val="75000"/>
                  </a:schemeClr>
                </a:solidFill>
                <a:latin typeface="Arial Rounded MT Bold" panose="020F0704030504030204" pitchFamily="34" charset="0"/>
              </a:rPr>
              <a:t>languages</a:t>
            </a:r>
          </a:p>
          <a:p>
            <a:pPr marL="0" indent="0">
              <a:buNone/>
            </a:pPr>
            <a:endParaRPr lang="en-GB" sz="2400" dirty="0">
              <a:latin typeface="Arial Rounded MT Bold" panose="020F0704030504030204" pitchFamily="34" charset="0"/>
            </a:endParaRPr>
          </a:p>
          <a:p>
            <a:pPr>
              <a:buFont typeface="Wingdings" pitchFamily="2" charset="2"/>
              <a:buChar char="Ø"/>
            </a:pPr>
            <a:r>
              <a:rPr lang="en-GB" sz="2400" dirty="0" smtClean="0">
                <a:solidFill>
                  <a:srgbClr val="00B050"/>
                </a:solidFill>
                <a:latin typeface="Arial Rounded MT Bold" panose="020F0704030504030204" pitchFamily="34" charset="0"/>
              </a:rPr>
              <a:t>1/3 </a:t>
            </a:r>
            <a:r>
              <a:rPr lang="en-GB" sz="2400" dirty="0">
                <a:solidFill>
                  <a:srgbClr val="00B050"/>
                </a:solidFill>
                <a:latin typeface="Arial Rounded MT Bold" panose="020F0704030504030204" pitchFamily="34" charset="0"/>
              </a:rPr>
              <a:t>Polish </a:t>
            </a:r>
          </a:p>
          <a:p>
            <a:pPr>
              <a:buFont typeface="Wingdings" pitchFamily="2" charset="2"/>
              <a:buChar char="Ø"/>
            </a:pPr>
            <a:r>
              <a:rPr lang="en-GB" sz="2400" dirty="0" smtClean="0">
                <a:solidFill>
                  <a:srgbClr val="00B050"/>
                </a:solidFill>
                <a:latin typeface="Arial Rounded MT Bold" panose="020F0704030504030204" pitchFamily="34" charset="0"/>
              </a:rPr>
              <a:t>Russian, Latvian, Spanish</a:t>
            </a:r>
            <a:endParaRPr lang="en-GB" sz="2400" dirty="0">
              <a:solidFill>
                <a:srgbClr val="00B050"/>
              </a:solidFill>
              <a:latin typeface="Arial Rounded MT Bold" panose="020F0704030504030204" pitchFamily="34" charset="0"/>
            </a:endParaRPr>
          </a:p>
        </p:txBody>
      </p:sp>
      <p:sp>
        <p:nvSpPr>
          <p:cNvPr id="11" name="TextBox 10"/>
          <p:cNvSpPr txBox="1"/>
          <p:nvPr/>
        </p:nvSpPr>
        <p:spPr>
          <a:xfrm>
            <a:off x="6720880" y="6211762"/>
            <a:ext cx="242312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dirty="0" smtClean="0"/>
              <a:t>179 primary schools</a:t>
            </a:r>
            <a:endParaRPr lang="en-GB" dirty="0"/>
          </a:p>
        </p:txBody>
      </p:sp>
      <p:sp>
        <p:nvSpPr>
          <p:cNvPr id="12" name="TextBox 11"/>
          <p:cNvSpPr txBox="1"/>
          <p:nvPr/>
        </p:nvSpPr>
        <p:spPr>
          <a:xfrm>
            <a:off x="135068" y="5750097"/>
            <a:ext cx="2448271"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dirty="0" smtClean="0"/>
              <a:t>29 secondary schools</a:t>
            </a:r>
          </a:p>
          <a:p>
            <a:r>
              <a:rPr lang="en-GB" dirty="0" smtClean="0"/>
              <a:t>5 special schools</a:t>
            </a:r>
            <a:endParaRPr lang="en-GB" dirty="0"/>
          </a:p>
        </p:txBody>
      </p:sp>
      <p:sp>
        <p:nvSpPr>
          <p:cNvPr id="3" name="TextBox 2"/>
          <p:cNvSpPr txBox="1"/>
          <p:nvPr/>
        </p:nvSpPr>
        <p:spPr>
          <a:xfrm>
            <a:off x="347998" y="260648"/>
            <a:ext cx="4007978" cy="584775"/>
          </a:xfrm>
          <a:prstGeom prst="rect">
            <a:avLst/>
          </a:prstGeom>
          <a:solidFill>
            <a:srgbClr val="00B0F0"/>
          </a:solidFill>
          <a:ln w="38100">
            <a:solidFill>
              <a:schemeClr val="tx1"/>
            </a:solidFill>
          </a:ln>
        </p:spPr>
        <p:txBody>
          <a:bodyPr wrap="square" rtlCol="0">
            <a:spAutoFit/>
          </a:bodyPr>
          <a:lstStyle/>
          <a:p>
            <a:pPr algn="ctr"/>
            <a:r>
              <a:rPr lang="en-GB" sz="3200" b="1" dirty="0" smtClean="0">
                <a:latin typeface="+mn-lt"/>
              </a:rPr>
              <a:t>Highland Wide</a:t>
            </a:r>
            <a:endParaRPr lang="en-GB" sz="3200" b="1" dirty="0">
              <a:latin typeface="+mn-l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306" y="5059815"/>
            <a:ext cx="421957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948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Reading Spanish Text</a:t>
            </a:r>
            <a:endParaRPr lang="en-GB" dirty="0"/>
          </a:p>
        </p:txBody>
      </p:sp>
      <p:sp>
        <p:nvSpPr>
          <p:cNvPr id="3" name="TextBox 2"/>
          <p:cNvSpPr txBox="1"/>
          <p:nvPr/>
        </p:nvSpPr>
        <p:spPr>
          <a:xfrm>
            <a:off x="1547664" y="1916832"/>
            <a:ext cx="3888432" cy="1077218"/>
          </a:xfrm>
          <a:prstGeom prst="rect">
            <a:avLst/>
          </a:prstGeom>
          <a:noFill/>
        </p:spPr>
        <p:txBody>
          <a:bodyPr wrap="square" rtlCol="0">
            <a:spAutoFit/>
          </a:bodyPr>
          <a:lstStyle/>
          <a:p>
            <a:r>
              <a:rPr lang="en-GB" sz="3200" b="1" dirty="0" smtClean="0">
                <a:latin typeface="Calibri" panose="020F0502020204030204" pitchFamily="34" charset="0"/>
              </a:rPr>
              <a:t>What helps you to understand?</a:t>
            </a:r>
            <a:endParaRPr lang="en-GB" sz="3200" b="1" dirty="0">
              <a:latin typeface="Calibri" panose="020F0502020204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176" y="1484784"/>
            <a:ext cx="3564889"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671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Strategies for During </a:t>
            </a:r>
            <a:r>
              <a:rPr lang="en-GB" dirty="0"/>
              <a:t>R</a:t>
            </a:r>
            <a:r>
              <a:rPr lang="en-GB" dirty="0" smtClean="0"/>
              <a:t>eading</a:t>
            </a:r>
            <a:endParaRPr lang="en-GB" dirty="0"/>
          </a:p>
        </p:txBody>
      </p:sp>
      <p:sp>
        <p:nvSpPr>
          <p:cNvPr id="3" name="Subtitle 2"/>
          <p:cNvSpPr>
            <a:spLocks noGrp="1"/>
          </p:cNvSpPr>
          <p:nvPr>
            <p:ph type="subTitle" idx="1"/>
          </p:nvPr>
        </p:nvSpPr>
        <p:spPr>
          <a:xfrm>
            <a:off x="1432560" y="1850064"/>
            <a:ext cx="7406640" cy="4387248"/>
          </a:xfrm>
        </p:spPr>
        <p:txBody>
          <a:bodyPr>
            <a:normAutofit fontScale="92500" lnSpcReduction="10000"/>
          </a:bodyPr>
          <a:lstStyle/>
          <a:p>
            <a:r>
              <a:rPr lang="en-GB" dirty="0"/>
              <a:t>T</a:t>
            </a:r>
            <a:r>
              <a:rPr lang="en-GB" dirty="0" smtClean="0"/>
              <a:t>ext to speech software</a:t>
            </a:r>
          </a:p>
          <a:p>
            <a:r>
              <a:rPr lang="en-GB" dirty="0" smtClean="0"/>
              <a:t>Paired reading</a:t>
            </a:r>
          </a:p>
          <a:p>
            <a:r>
              <a:rPr lang="en-GB" dirty="0" smtClean="0"/>
              <a:t>Key word lists on mats or board </a:t>
            </a:r>
          </a:p>
          <a:p>
            <a:r>
              <a:rPr lang="en-GB" dirty="0" smtClean="0"/>
              <a:t>Use of visuals with words or simple written definitions of key words</a:t>
            </a:r>
          </a:p>
          <a:p>
            <a:r>
              <a:rPr lang="en-GB" dirty="0" smtClean="0"/>
              <a:t>Model reading </a:t>
            </a:r>
          </a:p>
          <a:p>
            <a:r>
              <a:rPr lang="en-GB" dirty="0" smtClean="0"/>
              <a:t>Dual language dictionaries or ICT translation tools</a:t>
            </a:r>
          </a:p>
          <a:p>
            <a:r>
              <a:rPr lang="en-GB" dirty="0" smtClean="0"/>
              <a:t>Opportunities to read the text first in L1</a:t>
            </a:r>
          </a:p>
          <a:p>
            <a:r>
              <a:rPr lang="en-GB" dirty="0" smtClean="0"/>
              <a:t>Sensitivity to reading aloud in a larger group</a:t>
            </a:r>
          </a:p>
          <a:p>
            <a:r>
              <a:rPr lang="en-GB" dirty="0" smtClean="0"/>
              <a:t>Summaries of the text</a:t>
            </a:r>
          </a:p>
          <a:p>
            <a:r>
              <a:rPr lang="en-GB" dirty="0" smtClean="0"/>
              <a:t>Sequential highlighters to guide reading</a:t>
            </a:r>
          </a:p>
          <a:p>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31277634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570186"/>
          </a:xfrm>
        </p:spPr>
        <p:txBody>
          <a:bodyPr>
            <a:normAutofit/>
          </a:bodyPr>
          <a:lstStyle/>
          <a:p>
            <a:r>
              <a:rPr lang="en-GB" sz="4400" dirty="0" smtClean="0"/>
              <a:t>Reading </a:t>
            </a:r>
            <a:r>
              <a:rPr lang="en-GB" dirty="0" smtClean="0"/>
              <a:t/>
            </a:r>
            <a:br>
              <a:rPr lang="en-GB" dirty="0" smtClean="0"/>
            </a:br>
            <a:r>
              <a:rPr lang="en-GB" sz="3200" dirty="0" smtClean="0"/>
              <a:t>Follow-on activities</a:t>
            </a:r>
            <a:endParaRPr lang="en-GB" sz="3200" dirty="0"/>
          </a:p>
        </p:txBody>
      </p:sp>
      <p:sp>
        <p:nvSpPr>
          <p:cNvPr id="3" name="Content Placeholder 2"/>
          <p:cNvSpPr>
            <a:spLocks noGrp="1"/>
          </p:cNvSpPr>
          <p:nvPr>
            <p:ph idx="1"/>
          </p:nvPr>
        </p:nvSpPr>
        <p:spPr>
          <a:xfrm>
            <a:off x="1475656" y="2492896"/>
            <a:ext cx="7498080" cy="4800600"/>
          </a:xfrm>
        </p:spPr>
        <p:txBody>
          <a:bodyPr/>
          <a:lstStyle/>
          <a:p>
            <a:pPr marL="82296" indent="0">
              <a:buNone/>
            </a:pPr>
            <a:r>
              <a:rPr lang="en-GB" dirty="0" smtClean="0"/>
              <a:t>Look at the 5 examples of follow-on tasks on the Spanish text.</a:t>
            </a:r>
          </a:p>
          <a:p>
            <a:endParaRPr lang="en-GB" dirty="0"/>
          </a:p>
          <a:p>
            <a:r>
              <a:rPr lang="en-GB" dirty="0" smtClean="0"/>
              <a:t>What stage of EAL learner would be suited to each task and why?</a:t>
            </a:r>
          </a:p>
          <a:p>
            <a:pPr marL="82296" indent="0">
              <a:buNone/>
            </a:pPr>
            <a:endParaRPr lang="en-GB" dirty="0"/>
          </a:p>
        </p:txBody>
      </p:sp>
    </p:spTree>
    <p:extLst>
      <p:ext uri="{BB962C8B-B14F-4D97-AF65-F5344CB8AC3E}">
        <p14:creationId xmlns:p14="http://schemas.microsoft.com/office/powerpoint/2010/main" val="26536645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000" y="96143"/>
            <a:ext cx="7205424" cy="740569"/>
          </a:xfrm>
        </p:spPr>
        <p:txBody>
          <a:bodyPr>
            <a:normAutofit fontScale="90000"/>
          </a:bodyPr>
          <a:lstStyle/>
          <a:p>
            <a:r>
              <a:rPr lang="en-GB" dirty="0" smtClean="0"/>
              <a:t>After Reading</a:t>
            </a:r>
            <a:endParaRPr lang="en-GB" dirty="0"/>
          </a:p>
        </p:txBody>
      </p:sp>
      <p:pic>
        <p:nvPicPr>
          <p:cNvPr id="6" name="Picture 5" descr="PO-T-L-2189-Question-Words-on-Speech-Bubbles-Polish-Translation.pdf - Adobe Acrobat Reader DC"/>
          <p:cNvPicPr>
            <a:picLocks noChangeAspect="1"/>
          </p:cNvPicPr>
          <p:nvPr/>
        </p:nvPicPr>
        <p:blipFill rotWithShape="1">
          <a:blip r:embed="rId3" cstate="print">
            <a:extLst>
              <a:ext uri="{28A0092B-C50C-407E-A947-70E740481C1C}">
                <a14:useLocalDpi xmlns:a14="http://schemas.microsoft.com/office/drawing/2010/main" val="0"/>
              </a:ext>
            </a:extLst>
          </a:blip>
          <a:srcRect l="6120" t="22602" r="28656" b="7890"/>
          <a:stretch/>
        </p:blipFill>
        <p:spPr>
          <a:xfrm>
            <a:off x="389226" y="5411689"/>
            <a:ext cx="1533588" cy="1052807"/>
          </a:xfrm>
          <a:prstGeom prst="rect">
            <a:avLst/>
          </a:prstGeom>
        </p:spPr>
      </p:pic>
      <p:pic>
        <p:nvPicPr>
          <p:cNvPr id="9" name="Picture 8" descr="spanish question words.pdf - Adobe Acrobat Reader DC"/>
          <p:cNvPicPr>
            <a:picLocks noChangeAspect="1"/>
          </p:cNvPicPr>
          <p:nvPr/>
        </p:nvPicPr>
        <p:blipFill rotWithShape="1">
          <a:blip r:embed="rId4" cstate="print">
            <a:extLst>
              <a:ext uri="{28A0092B-C50C-407E-A947-70E740481C1C}">
                <a14:useLocalDpi xmlns:a14="http://schemas.microsoft.com/office/drawing/2010/main" val="0"/>
              </a:ext>
            </a:extLst>
          </a:blip>
          <a:srcRect l="4627" t="23106" r="28344" b="5573"/>
          <a:stretch/>
        </p:blipFill>
        <p:spPr>
          <a:xfrm>
            <a:off x="964762" y="4129084"/>
            <a:ext cx="1763111" cy="1208500"/>
          </a:xfrm>
          <a:prstGeom prst="rect">
            <a:avLst/>
          </a:prstGeom>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2077" y="4813884"/>
            <a:ext cx="2594922" cy="155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Vocabulary Sheet for reading _Portuguese - Microsoft Word"/>
          <p:cNvPicPr>
            <a:picLocks noChangeAspect="1"/>
          </p:cNvPicPr>
          <p:nvPr/>
        </p:nvPicPr>
        <p:blipFill rotWithShape="1">
          <a:blip r:embed="rId6">
            <a:extLst>
              <a:ext uri="{28A0092B-C50C-407E-A947-70E740481C1C}">
                <a14:useLocalDpi xmlns:a14="http://schemas.microsoft.com/office/drawing/2010/main" val="0"/>
              </a:ext>
            </a:extLst>
          </a:blip>
          <a:srcRect l="9477" t="29845" r="54251" b="7220"/>
          <a:stretch/>
        </p:blipFill>
        <p:spPr>
          <a:xfrm>
            <a:off x="3887505" y="1235927"/>
            <a:ext cx="2366403" cy="2210383"/>
          </a:xfrm>
          <a:prstGeom prst="rect">
            <a:avLst/>
          </a:prstGeom>
        </p:spPr>
      </p:pic>
      <p:pic>
        <p:nvPicPr>
          <p:cNvPr id="11" name="Picture 10" descr="ORT 6 The Treasure Chest - Microsoft Word"/>
          <p:cNvPicPr>
            <a:picLocks noChangeAspect="1"/>
          </p:cNvPicPr>
          <p:nvPr/>
        </p:nvPicPr>
        <p:blipFill rotWithShape="1">
          <a:blip r:embed="rId7" cstate="print">
            <a:extLst>
              <a:ext uri="{28A0092B-C50C-407E-A947-70E740481C1C}">
                <a14:useLocalDpi xmlns:a14="http://schemas.microsoft.com/office/drawing/2010/main" val="0"/>
              </a:ext>
            </a:extLst>
          </a:blip>
          <a:srcRect l="10448" t="28562" r="51194" b="5849"/>
          <a:stretch/>
        </p:blipFill>
        <p:spPr>
          <a:xfrm>
            <a:off x="181595" y="1369527"/>
            <a:ext cx="1918854" cy="1766328"/>
          </a:xfrm>
          <a:prstGeom prst="rect">
            <a:avLst/>
          </a:prstGeom>
        </p:spPr>
      </p:pic>
      <p:pic>
        <p:nvPicPr>
          <p:cNvPr id="12" name="Picture 11" descr="animal look alikes pics and words - Microsoft Word"/>
          <p:cNvPicPr>
            <a:picLocks noChangeAspect="1"/>
          </p:cNvPicPr>
          <p:nvPr/>
        </p:nvPicPr>
        <p:blipFill rotWithShape="1">
          <a:blip r:embed="rId8" cstate="print">
            <a:extLst>
              <a:ext uri="{28A0092B-C50C-407E-A947-70E740481C1C}">
                <a14:useLocalDpi xmlns:a14="http://schemas.microsoft.com/office/drawing/2010/main" val="0"/>
              </a:ext>
            </a:extLst>
          </a:blip>
          <a:srcRect l="26356" t="19434" r="27412" b="4778"/>
          <a:stretch/>
        </p:blipFill>
        <p:spPr>
          <a:xfrm>
            <a:off x="1560974" y="2130810"/>
            <a:ext cx="2277635" cy="2010089"/>
          </a:xfrm>
          <a:prstGeom prst="rect">
            <a:avLst/>
          </a:prstGeom>
        </p:spPr>
      </p:pic>
      <p:pic>
        <p:nvPicPr>
          <p:cNvPr id="1026" name="Picture 2" descr="Image result for paired readi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2826" y="383100"/>
            <a:ext cx="2630470" cy="19728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2843" y="4140900"/>
            <a:ext cx="3590454" cy="2234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T-T-22995-My-Emotions-Word-Mat-Polish-Translation.pdf - Adobe Acrobat Reader DC"/>
          <p:cNvPicPr>
            <a:picLocks noChangeAspect="1"/>
          </p:cNvPicPr>
          <p:nvPr/>
        </p:nvPicPr>
        <p:blipFill rotWithShape="1">
          <a:blip r:embed="rId11" cstate="print">
            <a:extLst>
              <a:ext uri="{28A0092B-C50C-407E-A947-70E740481C1C}">
                <a14:useLocalDpi xmlns:a14="http://schemas.microsoft.com/office/drawing/2010/main" val="0"/>
              </a:ext>
            </a:extLst>
          </a:blip>
          <a:srcRect l="3135" t="20661" r="28657" b="2330"/>
          <a:stretch/>
        </p:blipFill>
        <p:spPr>
          <a:xfrm>
            <a:off x="5818383" y="2355953"/>
            <a:ext cx="2810274" cy="2043925"/>
          </a:xfrm>
          <a:prstGeom prst="rect">
            <a:avLst/>
          </a:prstGeom>
        </p:spPr>
      </p:pic>
    </p:spTree>
    <p:extLst>
      <p:ext uri="{BB962C8B-B14F-4D97-AF65-F5344CB8AC3E}">
        <p14:creationId xmlns:p14="http://schemas.microsoft.com/office/powerpoint/2010/main" val="40657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1000"/>
                                        <p:tgtEl>
                                          <p:spTgt spid="1026"/>
                                        </p:tgtEl>
                                      </p:cBhvr>
                                    </p:animEffect>
                                    <p:anim calcmode="lin" valueType="num">
                                      <p:cBhvr>
                                        <p:cTn id="51" dur="1000" fill="hold"/>
                                        <p:tgtEl>
                                          <p:spTgt spid="1026"/>
                                        </p:tgtEl>
                                        <p:attrNameLst>
                                          <p:attrName>ppt_x</p:attrName>
                                        </p:attrNameLst>
                                      </p:cBhvr>
                                      <p:tavLst>
                                        <p:tav tm="0">
                                          <p:val>
                                            <p:strVal val="#ppt_x"/>
                                          </p:val>
                                        </p:tav>
                                        <p:tav tm="100000">
                                          <p:val>
                                            <p:strVal val="#ppt_x"/>
                                          </p:val>
                                        </p:tav>
                                      </p:tavLst>
                                    </p:anim>
                                    <p:anim calcmode="lin" valueType="num">
                                      <p:cBhvr>
                                        <p:cTn id="5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027"/>
                                        </p:tgtEl>
                                        <p:attrNameLst>
                                          <p:attrName>style.visibility</p:attrName>
                                        </p:attrNameLst>
                                      </p:cBhvr>
                                      <p:to>
                                        <p:strVal val="visible"/>
                                      </p:to>
                                    </p:set>
                                    <p:animEffect transition="in" filter="fade">
                                      <p:cBhvr>
                                        <p:cTn id="57" dur="1000"/>
                                        <p:tgtEl>
                                          <p:spTgt spid="1027"/>
                                        </p:tgtEl>
                                      </p:cBhvr>
                                    </p:animEffect>
                                    <p:anim calcmode="lin" valueType="num">
                                      <p:cBhvr>
                                        <p:cTn id="58" dur="1000" fill="hold"/>
                                        <p:tgtEl>
                                          <p:spTgt spid="1027"/>
                                        </p:tgtEl>
                                        <p:attrNameLst>
                                          <p:attrName>ppt_x</p:attrName>
                                        </p:attrNameLst>
                                      </p:cBhvr>
                                      <p:tavLst>
                                        <p:tav tm="0">
                                          <p:val>
                                            <p:strVal val="#ppt_x"/>
                                          </p:val>
                                        </p:tav>
                                        <p:tav tm="100000">
                                          <p:val>
                                            <p:strVal val="#ppt_x"/>
                                          </p:val>
                                        </p:tav>
                                      </p:tavLst>
                                    </p:anim>
                                    <p:anim calcmode="lin" valueType="num">
                                      <p:cBhvr>
                                        <p:cTn id="5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867" y="101514"/>
            <a:ext cx="7498080" cy="1143000"/>
          </a:xfrm>
        </p:spPr>
        <p:txBody>
          <a:bodyPr/>
          <a:lstStyle/>
          <a:p>
            <a:r>
              <a:rPr lang="en-GB" dirty="0" smtClean="0"/>
              <a:t>Reading </a:t>
            </a:r>
            <a:endParaRPr lang="en-GB" dirty="0"/>
          </a:p>
        </p:txBody>
      </p:sp>
      <p:sp>
        <p:nvSpPr>
          <p:cNvPr id="3" name="TextBox 2"/>
          <p:cNvSpPr txBox="1"/>
          <p:nvPr/>
        </p:nvSpPr>
        <p:spPr>
          <a:xfrm>
            <a:off x="1160587" y="1037406"/>
            <a:ext cx="5283621" cy="830997"/>
          </a:xfrm>
          <a:prstGeom prst="rect">
            <a:avLst/>
          </a:prstGeom>
          <a:noFill/>
        </p:spPr>
        <p:txBody>
          <a:bodyPr wrap="square" rtlCol="0">
            <a:spAutoFit/>
          </a:bodyPr>
          <a:lstStyle/>
          <a:p>
            <a:r>
              <a:rPr lang="en-GB" sz="2400" b="1" dirty="0">
                <a:latin typeface="Calibri" panose="020F0502020204030204" pitchFamily="34" charset="0"/>
              </a:rPr>
              <a:t>F</a:t>
            </a:r>
            <a:r>
              <a:rPr lang="en-GB" sz="2400" b="1" dirty="0" smtClean="0">
                <a:latin typeface="Calibri" panose="020F0502020204030204" pitchFamily="34" charset="0"/>
              </a:rPr>
              <a:t>ollow on activities for Stage 1 and 2 EAL Learners</a:t>
            </a:r>
            <a:endParaRPr lang="en-GB" sz="2400" b="1" dirty="0">
              <a:latin typeface="Calibri" panose="020F0502020204030204" pitchFamily="34" charset="0"/>
            </a:endParaRPr>
          </a:p>
        </p:txBody>
      </p:sp>
      <p:pic>
        <p:nvPicPr>
          <p:cNvPr id="6" name="Picture 5" descr="Gap fill Animal Look Alikes P1_11 - Microsoft Word"/>
          <p:cNvPicPr>
            <a:picLocks noChangeAspect="1"/>
          </p:cNvPicPr>
          <p:nvPr/>
        </p:nvPicPr>
        <p:blipFill rotWithShape="1">
          <a:blip r:embed="rId2" cstate="print">
            <a:extLst>
              <a:ext uri="{28A0092B-C50C-407E-A947-70E740481C1C}">
                <a14:useLocalDpi xmlns:a14="http://schemas.microsoft.com/office/drawing/2010/main" val="0"/>
              </a:ext>
            </a:extLst>
          </a:blip>
          <a:srcRect l="13775" t="20542" r="14777" b="5434"/>
          <a:stretch/>
        </p:blipFill>
        <p:spPr>
          <a:xfrm>
            <a:off x="5389884" y="3458456"/>
            <a:ext cx="3338110" cy="1861851"/>
          </a:xfrm>
          <a:prstGeom prst="rect">
            <a:avLst/>
          </a:prstGeom>
          <a:ln w="12700">
            <a:solidFill>
              <a:schemeClr val="tx1"/>
            </a:solidFill>
          </a:ln>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868403"/>
            <a:ext cx="2931858" cy="174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352059" y="1876182"/>
            <a:ext cx="3491601" cy="369332"/>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b="1" dirty="0" smtClean="0">
                <a:latin typeface="Calibri" panose="020F0502020204030204" pitchFamily="34" charset="0"/>
              </a:rPr>
              <a:t>Label diagrams/ texts/ pictures</a:t>
            </a:r>
            <a:endParaRPr lang="en-GB" b="1" dirty="0">
              <a:latin typeface="Calibri" panose="020F050202020403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86916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355953" y="2406160"/>
            <a:ext cx="3492388" cy="369332"/>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b="1" dirty="0" smtClean="0">
                <a:latin typeface="Calibri" panose="020F0502020204030204" pitchFamily="34" charset="0"/>
              </a:rPr>
              <a:t>True/ False statements</a:t>
            </a:r>
            <a:endParaRPr lang="en-GB" b="1" dirty="0">
              <a:latin typeface="Calibri" panose="020F0502020204030204" pitchFamily="34" charset="0"/>
            </a:endParaRPr>
          </a:p>
        </p:txBody>
      </p:sp>
      <p:sp>
        <p:nvSpPr>
          <p:cNvPr id="9" name="TextBox 8"/>
          <p:cNvSpPr txBox="1"/>
          <p:nvPr/>
        </p:nvSpPr>
        <p:spPr>
          <a:xfrm>
            <a:off x="1356740" y="2967816"/>
            <a:ext cx="3491601" cy="6463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b="1" dirty="0" smtClean="0">
                <a:latin typeface="Calibri" panose="020F0502020204030204" pitchFamily="34" charset="0"/>
              </a:rPr>
              <a:t>Sequence pictures with simple written texts </a:t>
            </a:r>
            <a:endParaRPr lang="en-GB" b="1" dirty="0">
              <a:latin typeface="Calibri" panose="020F0502020204030204" pitchFamily="34" charset="0"/>
            </a:endParaRPr>
          </a:p>
        </p:txBody>
      </p:sp>
      <p:sp>
        <p:nvSpPr>
          <p:cNvPr id="10" name="TextBox 9"/>
          <p:cNvSpPr txBox="1"/>
          <p:nvPr/>
        </p:nvSpPr>
        <p:spPr>
          <a:xfrm>
            <a:off x="1381358" y="3743050"/>
            <a:ext cx="3240360" cy="6463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b="1" dirty="0" smtClean="0">
                <a:latin typeface="Calibri" panose="020F0502020204030204" pitchFamily="34" charset="0"/>
              </a:rPr>
              <a:t>Provide opportunities to talk with a partner about the text</a:t>
            </a:r>
            <a:endParaRPr lang="en-GB" b="1" dirty="0">
              <a:latin typeface="Calibri" panose="020F0502020204030204" pitchFamily="34" charset="0"/>
            </a:endParaRPr>
          </a:p>
        </p:txBody>
      </p:sp>
      <p:sp>
        <p:nvSpPr>
          <p:cNvPr id="11" name="TextBox 10"/>
          <p:cNvSpPr txBox="1"/>
          <p:nvPr/>
        </p:nvSpPr>
        <p:spPr>
          <a:xfrm>
            <a:off x="1350168" y="4545994"/>
            <a:ext cx="3384376" cy="6463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b="1" dirty="0" smtClean="0">
                <a:latin typeface="Calibri" panose="020F0502020204030204" pitchFamily="34" charset="0"/>
              </a:rPr>
              <a:t>Match sentence beginnings to endings</a:t>
            </a:r>
            <a:endParaRPr lang="en-GB" b="1" dirty="0">
              <a:latin typeface="Calibri" panose="020F0502020204030204" pitchFamily="34"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119" y="428180"/>
            <a:ext cx="2311742" cy="1632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350168" y="6070679"/>
            <a:ext cx="4440183" cy="6463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b="1" dirty="0" smtClean="0">
                <a:latin typeface="Calibri" panose="020F0502020204030204" pitchFamily="34" charset="0"/>
              </a:rPr>
              <a:t>Ask pupil to transfer information from a text into a key visual </a:t>
            </a:r>
            <a:r>
              <a:rPr lang="en-GB" b="1" dirty="0" err="1" smtClean="0">
                <a:latin typeface="Calibri" panose="020F0502020204030204" pitchFamily="34" charset="0"/>
              </a:rPr>
              <a:t>e.g</a:t>
            </a:r>
            <a:r>
              <a:rPr lang="en-GB" b="1" dirty="0" smtClean="0">
                <a:latin typeface="Calibri" panose="020F0502020204030204" pitchFamily="34" charset="0"/>
              </a:rPr>
              <a:t> complete a table</a:t>
            </a:r>
            <a:endParaRPr lang="en-GB" b="1" dirty="0">
              <a:latin typeface="Calibri" panose="020F0502020204030204" pitchFamily="34" charset="0"/>
            </a:endParaRPr>
          </a:p>
        </p:txBody>
      </p:sp>
      <p:sp>
        <p:nvSpPr>
          <p:cNvPr id="13" name="TextBox 12"/>
          <p:cNvSpPr txBox="1"/>
          <p:nvPr/>
        </p:nvSpPr>
        <p:spPr>
          <a:xfrm>
            <a:off x="1321021" y="5317987"/>
            <a:ext cx="3442670" cy="6463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b="1" dirty="0" smtClean="0">
                <a:latin typeface="Calibri" panose="020F0502020204030204" pitchFamily="34" charset="0"/>
              </a:rPr>
              <a:t>Create cloze procedures with key vocabulary and/ or visual cues</a:t>
            </a:r>
            <a:endParaRPr lang="en-GB" b="1" dirty="0">
              <a:latin typeface="Calibri" panose="020F0502020204030204" pitchFamily="34" charset="0"/>
            </a:endParaRPr>
          </a:p>
        </p:txBody>
      </p:sp>
    </p:spTree>
    <p:extLst>
      <p:ext uri="{BB962C8B-B14F-4D97-AF65-F5344CB8AC3E}">
        <p14:creationId xmlns:p14="http://schemas.microsoft.com/office/powerpoint/2010/main" val="251666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110" y="116632"/>
            <a:ext cx="7498080" cy="1143000"/>
          </a:xfrm>
        </p:spPr>
        <p:txBody>
          <a:bodyPr/>
          <a:lstStyle/>
          <a:p>
            <a:r>
              <a:rPr lang="en-GB" dirty="0" smtClean="0"/>
              <a:t>Choice of Text</a:t>
            </a:r>
            <a:endParaRPr lang="en-GB" dirty="0"/>
          </a:p>
        </p:txBody>
      </p:sp>
      <p:sp>
        <p:nvSpPr>
          <p:cNvPr id="3" name="TextBox 2"/>
          <p:cNvSpPr txBox="1"/>
          <p:nvPr/>
        </p:nvSpPr>
        <p:spPr>
          <a:xfrm>
            <a:off x="1244449" y="1213775"/>
            <a:ext cx="4824536" cy="5078313"/>
          </a:xfrm>
          <a:prstGeom prst="rect">
            <a:avLst/>
          </a:prstGeom>
          <a:noFill/>
        </p:spPr>
        <p:txBody>
          <a:bodyPr wrap="square" rtlCol="0">
            <a:spAutoFit/>
          </a:bodyPr>
          <a:lstStyle/>
          <a:p>
            <a:pPr marL="342900" indent="-342900">
              <a:buFont typeface="Wingdings" panose="05000000000000000000" pitchFamily="2" charset="2"/>
              <a:buChar char="v"/>
            </a:pPr>
            <a:r>
              <a:rPr lang="en-GB" sz="2400" b="1" dirty="0" smtClean="0">
                <a:latin typeface="Calibri" panose="020F0502020204030204" pitchFamily="34" charset="0"/>
              </a:rPr>
              <a:t>Student’s level</a:t>
            </a:r>
          </a:p>
          <a:p>
            <a:pPr marL="342900" indent="-342900">
              <a:buFont typeface="Wingdings" panose="05000000000000000000" pitchFamily="2" charset="2"/>
              <a:buChar char="v"/>
            </a:pPr>
            <a:endParaRPr lang="en-GB" sz="2400" b="1" dirty="0">
              <a:latin typeface="Calibri" panose="020F0502020204030204" pitchFamily="34" charset="0"/>
            </a:endParaRPr>
          </a:p>
          <a:p>
            <a:pPr marL="342900" indent="-342900">
              <a:buFont typeface="Wingdings" panose="05000000000000000000" pitchFamily="2" charset="2"/>
              <a:buChar char="v"/>
            </a:pPr>
            <a:r>
              <a:rPr lang="en-GB" sz="2400" b="1" dirty="0" smtClean="0">
                <a:latin typeface="Calibri" panose="020F0502020204030204" pitchFamily="34" charset="0"/>
              </a:rPr>
              <a:t>Interest</a:t>
            </a:r>
          </a:p>
          <a:p>
            <a:pPr marL="342900" indent="-342900">
              <a:buFont typeface="Wingdings" panose="05000000000000000000" pitchFamily="2" charset="2"/>
              <a:buChar char="v"/>
            </a:pPr>
            <a:endParaRPr lang="en-GB" sz="2400" b="1" dirty="0">
              <a:latin typeface="Calibri" panose="020F0502020204030204" pitchFamily="34" charset="0"/>
            </a:endParaRPr>
          </a:p>
          <a:p>
            <a:pPr marL="342900" indent="-342900">
              <a:buFont typeface="Wingdings" panose="05000000000000000000" pitchFamily="2" charset="2"/>
              <a:buChar char="v"/>
            </a:pPr>
            <a:r>
              <a:rPr lang="en-GB" sz="2400" b="1" dirty="0" smtClean="0">
                <a:latin typeface="Calibri" panose="020F0502020204030204" pitchFamily="34" charset="0"/>
              </a:rPr>
              <a:t>Background Knowledge</a:t>
            </a:r>
          </a:p>
          <a:p>
            <a:pPr marL="342900" indent="-342900">
              <a:buFont typeface="Wingdings" panose="05000000000000000000" pitchFamily="2" charset="2"/>
              <a:buChar char="v"/>
            </a:pPr>
            <a:endParaRPr lang="en-GB" sz="2400" b="1" dirty="0">
              <a:latin typeface="Calibri" panose="020F0502020204030204" pitchFamily="34" charset="0"/>
            </a:endParaRPr>
          </a:p>
          <a:p>
            <a:pPr marL="342900" indent="-342900">
              <a:buFont typeface="Wingdings" panose="05000000000000000000" pitchFamily="2" charset="2"/>
              <a:buChar char="v"/>
            </a:pPr>
            <a:r>
              <a:rPr lang="en-GB" sz="2400" b="1" dirty="0" smtClean="0">
                <a:latin typeface="Calibri" panose="020F0502020204030204" pitchFamily="34" charset="0"/>
              </a:rPr>
              <a:t>Illustrations/ diagrams used</a:t>
            </a:r>
          </a:p>
          <a:p>
            <a:pPr marL="342900" indent="-342900">
              <a:buFont typeface="Wingdings" panose="05000000000000000000" pitchFamily="2" charset="2"/>
              <a:buChar char="v"/>
            </a:pPr>
            <a:endParaRPr lang="en-GB" sz="2400" b="1" dirty="0">
              <a:latin typeface="Calibri" panose="020F0502020204030204" pitchFamily="34" charset="0"/>
            </a:endParaRPr>
          </a:p>
          <a:p>
            <a:pPr marL="342900" indent="-342900">
              <a:buFont typeface="Wingdings" panose="05000000000000000000" pitchFamily="2" charset="2"/>
              <a:buChar char="v"/>
            </a:pPr>
            <a:r>
              <a:rPr lang="en-GB" sz="2400" b="1" dirty="0" smtClean="0">
                <a:latin typeface="Calibri" panose="020F0502020204030204" pitchFamily="34" charset="0"/>
              </a:rPr>
              <a:t>Glossary</a:t>
            </a:r>
          </a:p>
          <a:p>
            <a:pPr marL="342900" indent="-342900">
              <a:buFont typeface="Wingdings" panose="05000000000000000000" pitchFamily="2" charset="2"/>
              <a:buChar char="v"/>
            </a:pPr>
            <a:endParaRPr lang="en-GB" sz="2400" b="1" dirty="0">
              <a:latin typeface="Calibri" panose="020F0502020204030204" pitchFamily="34" charset="0"/>
            </a:endParaRPr>
          </a:p>
          <a:p>
            <a:pPr marL="342900" indent="-342900">
              <a:buFont typeface="Wingdings" panose="05000000000000000000" pitchFamily="2" charset="2"/>
              <a:buChar char="v"/>
            </a:pPr>
            <a:r>
              <a:rPr lang="en-GB" sz="2400" b="1" dirty="0" smtClean="0">
                <a:latin typeface="Calibri" panose="020F0502020204030204" pitchFamily="34" charset="0"/>
              </a:rPr>
              <a:t>Support needed to access the text</a:t>
            </a:r>
          </a:p>
          <a:p>
            <a:endParaRPr lang="en-GB" dirty="0"/>
          </a:p>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683" y="188640"/>
            <a:ext cx="2125216" cy="242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206" y="1683490"/>
            <a:ext cx="1531386" cy="20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2540" y="3383600"/>
            <a:ext cx="1671367" cy="2572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304" y="3780910"/>
            <a:ext cx="168592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42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60648"/>
            <a:ext cx="7498080" cy="922432"/>
          </a:xfrm>
        </p:spPr>
        <p:txBody>
          <a:bodyPr>
            <a:normAutofit fontScale="90000"/>
          </a:bodyPr>
          <a:lstStyle/>
          <a:p>
            <a:r>
              <a:rPr lang="en-GB" dirty="0" smtClean="0"/>
              <a:t/>
            </a:r>
            <a:br>
              <a:rPr lang="en-GB" dirty="0" smtClean="0"/>
            </a:br>
            <a:r>
              <a:rPr lang="en-GB" dirty="0" smtClean="0"/>
              <a:t>Writing Samples Activity </a:t>
            </a:r>
            <a:r>
              <a:rPr lang="en-GB" dirty="0"/>
              <a:t/>
            </a:r>
            <a:br>
              <a:rPr lang="en-GB" dirty="0"/>
            </a:br>
            <a:endParaRPr lang="en-GB" dirty="0"/>
          </a:p>
        </p:txBody>
      </p:sp>
      <p:sp>
        <p:nvSpPr>
          <p:cNvPr id="4" name="TextBox 3"/>
          <p:cNvSpPr txBox="1"/>
          <p:nvPr/>
        </p:nvSpPr>
        <p:spPr>
          <a:xfrm>
            <a:off x="1115616" y="1589840"/>
            <a:ext cx="7632848" cy="1661993"/>
          </a:xfrm>
          <a:prstGeom prst="rect">
            <a:avLst/>
          </a:prstGeom>
          <a:noFill/>
        </p:spPr>
        <p:txBody>
          <a:bodyPr wrap="square" rtlCol="0">
            <a:spAutoFit/>
          </a:bodyPr>
          <a:lstStyle/>
          <a:p>
            <a:r>
              <a:rPr lang="en-GB" sz="2800" dirty="0" smtClean="0">
                <a:latin typeface="+mj-lt"/>
              </a:rPr>
              <a:t>Look at the samples of writing. </a:t>
            </a:r>
          </a:p>
          <a:p>
            <a:r>
              <a:rPr lang="en-GB" sz="2800" dirty="0" smtClean="0">
                <a:latin typeface="+mj-lt"/>
              </a:rPr>
              <a:t>Which level (in writing) do you think they are working at?</a:t>
            </a:r>
            <a:r>
              <a:rPr lang="en-GB" dirty="0" smtClean="0">
                <a:latin typeface="+mj-lt"/>
              </a:rPr>
              <a:t> </a:t>
            </a:r>
          </a:p>
          <a:p>
            <a:endParaRPr lang="en-GB" dirty="0" smtClean="0"/>
          </a:p>
        </p:txBody>
      </p:sp>
      <p:sp>
        <p:nvSpPr>
          <p:cNvPr id="6" name="TextBox 5"/>
          <p:cNvSpPr txBox="1"/>
          <p:nvPr/>
        </p:nvSpPr>
        <p:spPr>
          <a:xfrm>
            <a:off x="1763688" y="3546013"/>
            <a:ext cx="7200800" cy="954107"/>
          </a:xfrm>
          <a:prstGeom prst="rect">
            <a:avLst/>
          </a:prstGeom>
          <a:noFill/>
        </p:spPr>
        <p:txBody>
          <a:bodyPr wrap="square" rtlCol="0">
            <a:spAutoFit/>
          </a:bodyPr>
          <a:lstStyle/>
          <a:p>
            <a:r>
              <a:rPr lang="en-GB" sz="2800" b="1" dirty="0" smtClean="0">
                <a:solidFill>
                  <a:srgbClr val="FF0000"/>
                </a:solidFill>
                <a:latin typeface="+mj-lt"/>
              </a:rPr>
              <a:t>*Can you match the writing  samples to the case study descriptions?*</a:t>
            </a:r>
            <a:endParaRPr lang="en-GB" sz="2800" b="1" dirty="0">
              <a:solidFill>
                <a:srgbClr val="FF0000"/>
              </a:solidFill>
              <a:latin typeface="+mj-lt"/>
            </a:endParaRPr>
          </a:p>
        </p:txBody>
      </p:sp>
      <p:sp>
        <p:nvSpPr>
          <p:cNvPr id="7" name="TextBox 6"/>
          <p:cNvSpPr txBox="1"/>
          <p:nvPr/>
        </p:nvSpPr>
        <p:spPr>
          <a:xfrm>
            <a:off x="1331640" y="5085184"/>
            <a:ext cx="7200800" cy="1569660"/>
          </a:xfrm>
          <a:prstGeom prst="rect">
            <a:avLst/>
          </a:prstGeom>
          <a:noFill/>
        </p:spPr>
        <p:txBody>
          <a:bodyPr wrap="square" rtlCol="0">
            <a:spAutoFit/>
          </a:bodyPr>
          <a:lstStyle/>
          <a:p>
            <a:pPr algn="ctr"/>
            <a:r>
              <a:rPr lang="en-GB" sz="2400" dirty="0" smtClean="0">
                <a:solidFill>
                  <a:srgbClr val="0070C0"/>
                </a:solidFill>
              </a:rPr>
              <a:t>Choose 1 pupil. Can you think of which strategies could be used to support their writing? </a:t>
            </a:r>
          </a:p>
          <a:p>
            <a:pPr algn="ctr"/>
            <a:r>
              <a:rPr lang="en-GB" sz="2400" dirty="0" smtClean="0">
                <a:solidFill>
                  <a:srgbClr val="0070C0"/>
                </a:solidFill>
              </a:rPr>
              <a:t>Try to think of strategies that could be used before, during and after a writing task.</a:t>
            </a:r>
            <a:endParaRPr lang="en-GB" sz="2400" dirty="0">
              <a:solidFill>
                <a:srgbClr val="0070C0"/>
              </a:solidFill>
            </a:endParaRPr>
          </a:p>
        </p:txBody>
      </p:sp>
      <p:sp>
        <p:nvSpPr>
          <p:cNvPr id="8" name="AutoShape 2" descr="Image result for clip art writ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488" y="160288"/>
            <a:ext cx="2667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06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560" y="-246962"/>
            <a:ext cx="7498080" cy="1143000"/>
          </a:xfrm>
        </p:spPr>
        <p:txBody>
          <a:bodyPr/>
          <a:lstStyle/>
          <a:p>
            <a:r>
              <a:rPr lang="en-GB" dirty="0" smtClean="0"/>
              <a:t>Writing Strategies</a:t>
            </a:r>
            <a:endParaRPr lang="en-GB" dirty="0"/>
          </a:p>
        </p:txBody>
      </p:sp>
      <p:sp>
        <p:nvSpPr>
          <p:cNvPr id="10" name="TextBox 9"/>
          <p:cNvSpPr txBox="1"/>
          <p:nvPr/>
        </p:nvSpPr>
        <p:spPr>
          <a:xfrm>
            <a:off x="1401309" y="618363"/>
            <a:ext cx="5283621" cy="461665"/>
          </a:xfrm>
          <a:prstGeom prst="rect">
            <a:avLst/>
          </a:prstGeom>
          <a:noFill/>
        </p:spPr>
        <p:txBody>
          <a:bodyPr wrap="square" rtlCol="0">
            <a:spAutoFit/>
          </a:bodyPr>
          <a:lstStyle/>
          <a:p>
            <a:r>
              <a:rPr lang="en-GB" sz="2400" b="1" dirty="0" smtClean="0">
                <a:latin typeface="Calibri" panose="020F0502020204030204" pitchFamily="34" charset="0"/>
              </a:rPr>
              <a:t>Stage 1 and 2 EAL Learners</a:t>
            </a:r>
            <a:endParaRPr lang="en-GB" sz="2400" b="1" dirty="0">
              <a:latin typeface="Calibri" panose="020F0502020204030204" pitchFamily="34" charset="0"/>
            </a:endParaRPr>
          </a:p>
        </p:txBody>
      </p:sp>
      <p:pic>
        <p:nvPicPr>
          <p:cNvPr id="9" name="Picture 8" descr="Blank Story Path [Compatibility Mode] - Microsoft Word"/>
          <p:cNvPicPr>
            <a:picLocks noChangeAspect="1"/>
          </p:cNvPicPr>
          <p:nvPr/>
        </p:nvPicPr>
        <p:blipFill rotWithShape="1">
          <a:blip r:embed="rId3" cstate="print">
            <a:extLst>
              <a:ext uri="{28A0092B-C50C-407E-A947-70E740481C1C}">
                <a14:useLocalDpi xmlns:a14="http://schemas.microsoft.com/office/drawing/2010/main" val="0"/>
              </a:ext>
            </a:extLst>
          </a:blip>
          <a:srcRect l="24627" t="20543" r="26079" b="13750"/>
          <a:stretch/>
        </p:blipFill>
        <p:spPr>
          <a:xfrm>
            <a:off x="6729373" y="102903"/>
            <a:ext cx="2079957" cy="1492583"/>
          </a:xfrm>
          <a:prstGeom prst="rect">
            <a:avLst/>
          </a:prstGeom>
          <a:ln w="19050">
            <a:solidFill>
              <a:schemeClr val="tx1"/>
            </a:solidFill>
          </a:ln>
        </p:spPr>
      </p:pic>
      <p:pic>
        <p:nvPicPr>
          <p:cNvPr id="11" name="Picture 10" descr="Roman wordmat.pdf (SECURED) - Adobe Acrobat Reader DC"/>
          <p:cNvPicPr>
            <a:picLocks noChangeAspect="1"/>
          </p:cNvPicPr>
          <p:nvPr/>
        </p:nvPicPr>
        <p:blipFill rotWithShape="1">
          <a:blip r:embed="rId4">
            <a:extLst>
              <a:ext uri="{28A0092B-C50C-407E-A947-70E740481C1C}">
                <a14:useLocalDpi xmlns:a14="http://schemas.microsoft.com/office/drawing/2010/main" val="0"/>
              </a:ext>
            </a:extLst>
          </a:blip>
          <a:srcRect l="7313" t="24456" r="28209" b="4646"/>
          <a:stretch/>
        </p:blipFill>
        <p:spPr>
          <a:xfrm>
            <a:off x="5703937" y="1340768"/>
            <a:ext cx="2588166" cy="1833285"/>
          </a:xfrm>
          <a:prstGeom prst="rect">
            <a:avLst/>
          </a:prstGeom>
        </p:spPr>
      </p:pic>
      <p:sp>
        <p:nvSpPr>
          <p:cNvPr id="12" name="TextBox 11"/>
          <p:cNvSpPr txBox="1"/>
          <p:nvPr/>
        </p:nvSpPr>
        <p:spPr>
          <a:xfrm>
            <a:off x="929230" y="1196752"/>
            <a:ext cx="4732336" cy="7017306"/>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solidFill>
                  <a:srgbClr val="00B050"/>
                </a:solidFill>
                <a:latin typeface="Calibri" panose="020F0502020204030204" pitchFamily="34" charset="0"/>
              </a:rPr>
              <a:t>Pupils plan writing at home and talk about it in their home language </a:t>
            </a:r>
          </a:p>
          <a:p>
            <a:endParaRPr lang="en-GB" b="1" dirty="0" smtClean="0">
              <a:solidFill>
                <a:srgbClr val="00B050"/>
              </a:solidFill>
              <a:latin typeface="Calibri" panose="020F0502020204030204" pitchFamily="34" charset="0"/>
            </a:endParaRPr>
          </a:p>
          <a:p>
            <a:pPr marL="285750" indent="-285750">
              <a:buFont typeface="Arial" panose="020B0604020202020204" pitchFamily="34" charset="0"/>
              <a:buChar char="•"/>
            </a:pPr>
            <a:r>
              <a:rPr lang="en-GB" b="1" dirty="0" err="1" smtClean="0">
                <a:solidFill>
                  <a:srgbClr val="00B050"/>
                </a:solidFill>
                <a:latin typeface="Calibri" panose="020F0502020204030204" pitchFamily="34" charset="0"/>
              </a:rPr>
              <a:t>Wordmats</a:t>
            </a:r>
            <a:r>
              <a:rPr lang="en-GB" b="1" dirty="0" smtClean="0">
                <a:solidFill>
                  <a:srgbClr val="00B050"/>
                </a:solidFill>
                <a:latin typeface="Calibri" panose="020F0502020204030204" pitchFamily="34" charset="0"/>
              </a:rPr>
              <a:t>/ dual language glossaries</a:t>
            </a:r>
          </a:p>
          <a:p>
            <a:endParaRPr lang="en-GB" b="1" dirty="0" smtClean="0">
              <a:solidFill>
                <a:srgbClr val="00B050"/>
              </a:solidFill>
              <a:latin typeface="Calibri" panose="020F0502020204030204" pitchFamily="34" charset="0"/>
            </a:endParaRPr>
          </a:p>
          <a:p>
            <a:pPr marL="285750" indent="-285750">
              <a:buFont typeface="Arial" panose="020B0604020202020204" pitchFamily="34" charset="0"/>
              <a:buChar char="•"/>
            </a:pPr>
            <a:r>
              <a:rPr lang="en-GB" b="1" dirty="0" smtClean="0">
                <a:solidFill>
                  <a:srgbClr val="00B050"/>
                </a:solidFill>
                <a:latin typeface="Calibri" panose="020F0502020204030204" pitchFamily="34" charset="0"/>
              </a:rPr>
              <a:t>Provide opportunities to talk as rehearsal using a story map as a visual cue</a:t>
            </a:r>
          </a:p>
          <a:p>
            <a:pPr marL="285750" indent="-285750">
              <a:buFont typeface="Arial" panose="020B0604020202020204" pitchFamily="34" charset="0"/>
              <a:buChar char="•"/>
            </a:pPr>
            <a:endParaRPr lang="en-GB" b="1" dirty="0">
              <a:solidFill>
                <a:srgbClr val="00B050"/>
              </a:solidFill>
              <a:latin typeface="Calibri" panose="020F0502020204030204" pitchFamily="34" charset="0"/>
            </a:endParaRPr>
          </a:p>
          <a:p>
            <a:pPr marL="285750" indent="-285750">
              <a:buFont typeface="Arial" panose="020B0604020202020204" pitchFamily="34" charset="0"/>
              <a:buChar char="•"/>
            </a:pPr>
            <a:r>
              <a:rPr lang="en-GB" b="1" dirty="0" smtClean="0">
                <a:solidFill>
                  <a:srgbClr val="00B050"/>
                </a:solidFill>
                <a:latin typeface="Calibri" panose="020F0502020204030204" pitchFamily="34" charset="0"/>
              </a:rPr>
              <a:t>Gap fills/ provide sentence starters</a:t>
            </a:r>
          </a:p>
          <a:p>
            <a:pPr marL="285750" indent="-285750">
              <a:buFont typeface="Arial" panose="020B0604020202020204" pitchFamily="34" charset="0"/>
              <a:buChar char="•"/>
            </a:pPr>
            <a:endParaRPr lang="en-GB" b="1" dirty="0">
              <a:solidFill>
                <a:srgbClr val="00B050"/>
              </a:solidFill>
              <a:latin typeface="Calibri" panose="020F0502020204030204" pitchFamily="34" charset="0"/>
            </a:endParaRPr>
          </a:p>
          <a:p>
            <a:pPr marL="285750" indent="-285750">
              <a:buFont typeface="Arial" panose="020B0604020202020204" pitchFamily="34" charset="0"/>
              <a:buChar char="•"/>
            </a:pPr>
            <a:r>
              <a:rPr lang="en-GB" b="1" dirty="0" smtClean="0">
                <a:solidFill>
                  <a:srgbClr val="00B050"/>
                </a:solidFill>
                <a:latin typeface="Calibri" panose="020F0502020204030204" pitchFamily="34" charset="0"/>
              </a:rPr>
              <a:t>Use writing templates which support the writing style e.g. diary/ recipe etc.</a:t>
            </a:r>
          </a:p>
          <a:p>
            <a:pPr marL="285750" indent="-285750">
              <a:buFont typeface="Arial" panose="020B0604020202020204" pitchFamily="34" charset="0"/>
              <a:buChar char="•"/>
            </a:pPr>
            <a:endParaRPr lang="en-GB" b="1" dirty="0">
              <a:solidFill>
                <a:srgbClr val="00B050"/>
              </a:solidFill>
              <a:latin typeface="Calibri" panose="020F0502020204030204" pitchFamily="34" charset="0"/>
            </a:endParaRPr>
          </a:p>
          <a:p>
            <a:pPr marL="285750" indent="-285750">
              <a:buFont typeface="Arial" panose="020B0604020202020204" pitchFamily="34" charset="0"/>
              <a:buChar char="•"/>
            </a:pPr>
            <a:r>
              <a:rPr lang="en-GB" b="1" dirty="0" smtClean="0">
                <a:solidFill>
                  <a:srgbClr val="00B050"/>
                </a:solidFill>
                <a:latin typeface="Calibri" panose="020F0502020204030204" pitchFamily="34" charset="0"/>
              </a:rPr>
              <a:t>Encourage student to write in their home language</a:t>
            </a:r>
          </a:p>
          <a:p>
            <a:pPr marL="285750" indent="-285750">
              <a:buFont typeface="Arial" panose="020B0604020202020204" pitchFamily="34" charset="0"/>
              <a:buChar char="•"/>
            </a:pPr>
            <a:endParaRPr lang="en-GB" b="1" dirty="0">
              <a:solidFill>
                <a:srgbClr val="00B050"/>
              </a:solidFill>
              <a:latin typeface="Calibri" panose="020F0502020204030204" pitchFamily="34" charset="0"/>
            </a:endParaRPr>
          </a:p>
          <a:p>
            <a:pPr marL="285750" indent="-285750">
              <a:buFont typeface="Arial" panose="020B0604020202020204" pitchFamily="34" charset="0"/>
              <a:buChar char="•"/>
            </a:pPr>
            <a:r>
              <a:rPr lang="en-GB" b="1" dirty="0" smtClean="0">
                <a:solidFill>
                  <a:srgbClr val="00B050"/>
                </a:solidFill>
                <a:latin typeface="Calibri" panose="020F0502020204030204" pitchFamily="34" charset="0"/>
              </a:rPr>
              <a:t>Provide example paragraphs and ask student to substitute a new set of information</a:t>
            </a:r>
          </a:p>
          <a:p>
            <a:pPr marL="285750" indent="-285750">
              <a:buFont typeface="Arial" panose="020B0604020202020204" pitchFamily="34" charset="0"/>
              <a:buChar char="•"/>
            </a:pPr>
            <a:endParaRPr lang="en-GB" b="1" dirty="0">
              <a:solidFill>
                <a:srgbClr val="00B050"/>
              </a:solidFill>
              <a:latin typeface="Calibri" panose="020F0502020204030204" pitchFamily="34" charset="0"/>
            </a:endParaRPr>
          </a:p>
          <a:p>
            <a:pPr marL="285750" indent="-285750">
              <a:buFont typeface="Arial" panose="020B0604020202020204" pitchFamily="34" charset="0"/>
              <a:buChar char="•"/>
            </a:pPr>
            <a:r>
              <a:rPr lang="en-GB" b="1" dirty="0" smtClean="0">
                <a:solidFill>
                  <a:srgbClr val="00B050"/>
                </a:solidFill>
                <a:latin typeface="Calibri" panose="020F0502020204030204" pitchFamily="34" charset="0"/>
              </a:rPr>
              <a:t>Talking partners to read over writing</a:t>
            </a:r>
          </a:p>
          <a:p>
            <a:pPr marL="285750" indent="-285750">
              <a:buFont typeface="Arial" panose="020B0604020202020204" pitchFamily="34" charset="0"/>
              <a:buChar char="•"/>
            </a:pPr>
            <a:endParaRPr lang="en-GB" b="1" dirty="0">
              <a:solidFill>
                <a:srgbClr val="00B050"/>
              </a:solidFill>
              <a:latin typeface="Calibri" panose="020F0502020204030204" pitchFamily="34" charset="0"/>
            </a:endParaRPr>
          </a:p>
          <a:p>
            <a:pPr marL="285750" indent="-285750">
              <a:buFont typeface="Arial" panose="020B0604020202020204" pitchFamily="34" charset="0"/>
              <a:buChar char="•"/>
            </a:pPr>
            <a:endParaRPr lang="en-GB" b="1" dirty="0" smtClean="0">
              <a:solidFill>
                <a:srgbClr val="00B050"/>
              </a:solidFill>
              <a:latin typeface="Calibri" panose="020F0502020204030204" pitchFamily="34" charset="0"/>
            </a:endParaRPr>
          </a:p>
          <a:p>
            <a:pPr marL="285750" indent="-285750">
              <a:buFont typeface="Arial" panose="020B0604020202020204" pitchFamily="34" charset="0"/>
              <a:buChar char="•"/>
            </a:pPr>
            <a:endParaRPr lang="en-GB" dirty="0" smtClean="0">
              <a:latin typeface="Calibri" panose="020F0502020204030204" pitchFamily="34" charset="0"/>
            </a:endParaRPr>
          </a:p>
          <a:p>
            <a:pPr marL="285750" indent="-285750">
              <a:buFont typeface="Arial" panose="020B0604020202020204" pitchFamily="34" charset="0"/>
              <a:buChar char="•"/>
            </a:pPr>
            <a:endParaRPr lang="en-GB" dirty="0" smtClean="0">
              <a:latin typeface="Calibri" panose="020F0502020204030204" pitchFamily="34" charset="0"/>
            </a:endParaRPr>
          </a:p>
          <a:p>
            <a:pPr marL="285750" indent="-285750">
              <a:buFont typeface="Arial" panose="020B0604020202020204" pitchFamily="34" charset="0"/>
              <a:buChar char="•"/>
            </a:pPr>
            <a:endParaRPr lang="en-GB" dirty="0">
              <a:latin typeface="Calibri" panose="020F0502020204030204" pitchFamily="34" charset="0"/>
            </a:endParaRPr>
          </a:p>
        </p:txBody>
      </p:sp>
      <p:pic>
        <p:nvPicPr>
          <p:cNvPr id="13" name="Picture 12" descr="writing_frames [Compatibility Mode] - Microsoft Word"/>
          <p:cNvPicPr>
            <a:picLocks noChangeAspect="1"/>
          </p:cNvPicPr>
          <p:nvPr/>
        </p:nvPicPr>
        <p:blipFill rotWithShape="1">
          <a:blip r:embed="rId5">
            <a:extLst>
              <a:ext uri="{28A0092B-C50C-407E-A947-70E740481C1C}">
                <a14:useLocalDpi xmlns:a14="http://schemas.microsoft.com/office/drawing/2010/main" val="0"/>
              </a:ext>
            </a:extLst>
          </a:blip>
          <a:srcRect l="34328" t="20266" r="35374" b="4602"/>
          <a:stretch/>
        </p:blipFill>
        <p:spPr>
          <a:xfrm>
            <a:off x="7014257" y="2564904"/>
            <a:ext cx="2009080" cy="2682071"/>
          </a:xfrm>
          <a:prstGeom prst="rect">
            <a:avLst/>
          </a:prstGeom>
          <a:ln w="9525">
            <a:solidFill>
              <a:schemeClr val="tx1"/>
            </a:solidFill>
          </a:ln>
        </p:spPr>
      </p:pic>
      <p:pic>
        <p:nvPicPr>
          <p:cNvPr id="14" name="Picture 13" descr="PO-T-L-5970-Interesting-Words-Tolsby-Frame-English-Polish.pdf - Adobe Acrobat Reader DC"/>
          <p:cNvPicPr>
            <a:picLocks noChangeAspect="1"/>
          </p:cNvPicPr>
          <p:nvPr/>
        </p:nvPicPr>
        <p:blipFill rotWithShape="1">
          <a:blip r:embed="rId6">
            <a:extLst>
              <a:ext uri="{28A0092B-C50C-407E-A947-70E740481C1C}">
                <a14:useLocalDpi xmlns:a14="http://schemas.microsoft.com/office/drawing/2010/main" val="0"/>
              </a:ext>
            </a:extLst>
          </a:blip>
          <a:srcRect l="9549" t="31079" r="63689" b="10580"/>
          <a:stretch/>
        </p:blipFill>
        <p:spPr>
          <a:xfrm>
            <a:off x="5662301" y="3957527"/>
            <a:ext cx="2065414" cy="2900473"/>
          </a:xfrm>
          <a:prstGeom prst="rect">
            <a:avLst/>
          </a:prstGeom>
        </p:spPr>
      </p:pic>
    </p:spTree>
    <p:extLst>
      <p:ext uri="{BB962C8B-B14F-4D97-AF65-F5344CB8AC3E}">
        <p14:creationId xmlns:p14="http://schemas.microsoft.com/office/powerpoint/2010/main" val="68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animEffect transition="in" filter="fade">
                                      <p:cBhvr>
                                        <p:cTn id="27" dur="500"/>
                                        <p:tgtEl>
                                          <p:spTgt spid="1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10" end="10"/>
                                            </p:txEl>
                                          </p:spTgt>
                                        </p:tgtEl>
                                        <p:attrNameLst>
                                          <p:attrName>style.visibility</p:attrName>
                                        </p:attrNameLst>
                                      </p:cBhvr>
                                      <p:to>
                                        <p:strVal val="visible"/>
                                      </p:to>
                                    </p:set>
                                    <p:animEffect transition="in" filter="fade">
                                      <p:cBhvr>
                                        <p:cTn id="32" dur="500"/>
                                        <p:tgtEl>
                                          <p:spTgt spid="1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12" end="12"/>
                                            </p:txEl>
                                          </p:spTgt>
                                        </p:tgtEl>
                                        <p:attrNameLst>
                                          <p:attrName>style.visibility</p:attrName>
                                        </p:attrNameLst>
                                      </p:cBhvr>
                                      <p:to>
                                        <p:strVal val="visible"/>
                                      </p:to>
                                    </p:set>
                                    <p:animEffect transition="in" filter="fade">
                                      <p:cBhvr>
                                        <p:cTn id="37" dur="500"/>
                                        <p:tgtEl>
                                          <p:spTgt spid="12">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14" end="14"/>
                                            </p:txEl>
                                          </p:spTgt>
                                        </p:tgtEl>
                                        <p:attrNameLst>
                                          <p:attrName>style.visibility</p:attrName>
                                        </p:attrNameLst>
                                      </p:cBhvr>
                                      <p:to>
                                        <p:strVal val="visible"/>
                                      </p:to>
                                    </p:set>
                                    <p:animEffect transition="in" filter="fade">
                                      <p:cBhvr>
                                        <p:cTn id="42" dur="500"/>
                                        <p:tgtEl>
                                          <p:spTgt spid="1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778416"/>
          </a:xfrm>
        </p:spPr>
        <p:txBody>
          <a:bodyPr>
            <a:normAutofit fontScale="90000"/>
          </a:bodyPr>
          <a:lstStyle/>
          <a:p>
            <a:pPr algn="ctr"/>
            <a:r>
              <a:rPr lang="en-GB" dirty="0" smtClean="0"/>
              <a:t>Challenges for Advanced EAL Learners</a:t>
            </a:r>
            <a:endParaRPr lang="en-GB" dirty="0"/>
          </a:p>
        </p:txBody>
      </p:sp>
      <p:sp>
        <p:nvSpPr>
          <p:cNvPr id="3" name="TextBox 2"/>
          <p:cNvSpPr txBox="1"/>
          <p:nvPr/>
        </p:nvSpPr>
        <p:spPr>
          <a:xfrm>
            <a:off x="1130299" y="1412776"/>
            <a:ext cx="7776864" cy="3354765"/>
          </a:xfrm>
          <a:prstGeom prst="rect">
            <a:avLst/>
          </a:prstGeom>
          <a:noFill/>
        </p:spPr>
        <p:txBody>
          <a:bodyPr wrap="square" rtlCol="0">
            <a:spAutoFit/>
          </a:bodyPr>
          <a:lstStyle/>
          <a:p>
            <a:r>
              <a:rPr lang="en-GB" sz="2800" b="1" dirty="0" smtClean="0">
                <a:latin typeface="Calibri" panose="020F0502020204030204" pitchFamily="34" charset="0"/>
              </a:rPr>
              <a:t>Look at the statements from research on </a:t>
            </a:r>
            <a:r>
              <a:rPr lang="en-GB" sz="2800" b="1" dirty="0">
                <a:latin typeface="Calibri" panose="020F0502020204030204" pitchFamily="34" charset="0"/>
              </a:rPr>
              <a:t>A</a:t>
            </a:r>
            <a:r>
              <a:rPr lang="en-GB" sz="2800" b="1" dirty="0" smtClean="0">
                <a:latin typeface="Calibri" panose="020F0502020204030204" pitchFamily="34" charset="0"/>
              </a:rPr>
              <a:t>dvanced EAL learners.</a:t>
            </a:r>
          </a:p>
          <a:p>
            <a:endParaRPr lang="en-GB" sz="2800" b="1" dirty="0">
              <a:latin typeface="Calibri" panose="020F0502020204030204" pitchFamily="34" charset="0"/>
            </a:endParaRPr>
          </a:p>
          <a:p>
            <a:pPr marL="285750" indent="-285750">
              <a:buFont typeface="Wingdings" panose="05000000000000000000" pitchFamily="2" charset="2"/>
              <a:buChar char="Ø"/>
            </a:pPr>
            <a:r>
              <a:rPr lang="en-GB" sz="2800" b="1" dirty="0" smtClean="0">
                <a:latin typeface="Calibri" panose="020F0502020204030204" pitchFamily="34" charset="0"/>
              </a:rPr>
              <a:t>Discuss why  advanced EAL learners might face these challenges ?</a:t>
            </a:r>
            <a:endParaRPr lang="en-GB" sz="2800"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23995872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600" dirty="0" smtClean="0"/>
              <a:t>Additional Considerations for Advanced EAL Learners</a:t>
            </a:r>
            <a:endParaRPr lang="en-GB" sz="3600" dirty="0"/>
          </a:p>
        </p:txBody>
      </p:sp>
      <p:sp>
        <p:nvSpPr>
          <p:cNvPr id="4" name="Rounded Rectangle 3"/>
          <p:cNvSpPr/>
          <p:nvPr/>
        </p:nvSpPr>
        <p:spPr>
          <a:xfrm>
            <a:off x="1331640" y="1556792"/>
            <a:ext cx="7488832" cy="6480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691680" y="1680773"/>
            <a:ext cx="6590166" cy="400110"/>
          </a:xfrm>
          <a:prstGeom prst="rect">
            <a:avLst/>
          </a:prstGeom>
          <a:noFill/>
        </p:spPr>
        <p:txBody>
          <a:bodyPr wrap="square" rtlCol="0">
            <a:spAutoFit/>
          </a:bodyPr>
          <a:lstStyle/>
          <a:p>
            <a:r>
              <a:rPr lang="en-GB" sz="2000" b="1" dirty="0" smtClean="0">
                <a:solidFill>
                  <a:schemeClr val="bg1"/>
                </a:solidFill>
                <a:latin typeface="Calibri" panose="020F0502020204030204" pitchFamily="34" charset="0"/>
              </a:rPr>
              <a:t>Knowledge of English Language levels and targets</a:t>
            </a:r>
            <a:endParaRPr lang="en-GB" sz="2000" b="1" dirty="0">
              <a:solidFill>
                <a:schemeClr val="bg1"/>
              </a:solidFill>
              <a:latin typeface="Calibri" panose="020F0502020204030204" pitchFamily="34" charset="0"/>
            </a:endParaRPr>
          </a:p>
        </p:txBody>
      </p:sp>
      <p:sp>
        <p:nvSpPr>
          <p:cNvPr id="6" name="Rounded Rectangle 5"/>
          <p:cNvSpPr/>
          <p:nvPr/>
        </p:nvSpPr>
        <p:spPr>
          <a:xfrm>
            <a:off x="1331640" y="3379304"/>
            <a:ext cx="7488832" cy="98708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547664" y="3379520"/>
            <a:ext cx="6984776" cy="1015663"/>
          </a:xfrm>
          <a:prstGeom prst="rect">
            <a:avLst/>
          </a:prstGeom>
          <a:noFill/>
        </p:spPr>
        <p:txBody>
          <a:bodyPr wrap="square" rtlCol="0">
            <a:spAutoFit/>
          </a:bodyPr>
          <a:lstStyle/>
          <a:p>
            <a:r>
              <a:rPr lang="en-GB" sz="2000" b="1" dirty="0" smtClean="0">
                <a:solidFill>
                  <a:schemeClr val="bg1"/>
                </a:solidFill>
                <a:latin typeface="Calibri" panose="020F0502020204030204" pitchFamily="34" charset="0"/>
              </a:rPr>
              <a:t>Consider previous educational experience and literacy in other languages</a:t>
            </a:r>
          </a:p>
          <a:p>
            <a:r>
              <a:rPr lang="en-GB" sz="2000" b="1" dirty="0">
                <a:solidFill>
                  <a:schemeClr val="bg1"/>
                </a:solidFill>
                <a:latin typeface="Calibri" panose="020F0502020204030204" pitchFamily="34" charset="0"/>
              </a:rPr>
              <a:t>S</a:t>
            </a:r>
            <a:r>
              <a:rPr lang="en-GB" sz="2000" b="1" dirty="0" smtClean="0">
                <a:solidFill>
                  <a:schemeClr val="bg1"/>
                </a:solidFill>
                <a:latin typeface="Calibri" panose="020F0502020204030204" pitchFamily="34" charset="0"/>
              </a:rPr>
              <a:t>ocial cultural knowledge</a:t>
            </a:r>
            <a:endParaRPr lang="en-GB" sz="2000" b="1" dirty="0">
              <a:solidFill>
                <a:schemeClr val="bg1"/>
              </a:solidFill>
              <a:latin typeface="Calibri" panose="020F0502020204030204" pitchFamily="34" charset="0"/>
            </a:endParaRPr>
          </a:p>
        </p:txBody>
      </p:sp>
      <p:sp>
        <p:nvSpPr>
          <p:cNvPr id="8" name="Rounded Rectangle 7"/>
          <p:cNvSpPr/>
          <p:nvPr/>
        </p:nvSpPr>
        <p:spPr>
          <a:xfrm>
            <a:off x="1331640" y="2271676"/>
            <a:ext cx="7488832" cy="92333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691680" y="2411960"/>
            <a:ext cx="6840760" cy="707886"/>
          </a:xfrm>
          <a:prstGeom prst="rect">
            <a:avLst/>
          </a:prstGeom>
          <a:noFill/>
        </p:spPr>
        <p:txBody>
          <a:bodyPr wrap="square" rtlCol="0">
            <a:spAutoFit/>
          </a:bodyPr>
          <a:lstStyle/>
          <a:p>
            <a:r>
              <a:rPr lang="en-GB" sz="2000" b="1" dirty="0" smtClean="0">
                <a:solidFill>
                  <a:schemeClr val="bg1"/>
                </a:solidFill>
                <a:latin typeface="Calibri" panose="020F0502020204030204" pitchFamily="34" charset="0"/>
              </a:rPr>
              <a:t>High levels of awareness of the needs of EAL pupils amongst teaching staff and management</a:t>
            </a:r>
            <a:endParaRPr lang="en-GB" sz="2000" b="1" dirty="0">
              <a:solidFill>
                <a:schemeClr val="bg1"/>
              </a:solidFill>
              <a:latin typeface="Calibri" panose="020F0502020204030204" pitchFamily="34" charset="0"/>
            </a:endParaRPr>
          </a:p>
        </p:txBody>
      </p:sp>
      <p:sp>
        <p:nvSpPr>
          <p:cNvPr id="11" name="Rounded Rectangle 10"/>
          <p:cNvSpPr/>
          <p:nvPr/>
        </p:nvSpPr>
        <p:spPr>
          <a:xfrm>
            <a:off x="1331640" y="4589489"/>
            <a:ext cx="7488832" cy="10838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547664" y="4657721"/>
            <a:ext cx="7020780" cy="1015663"/>
          </a:xfrm>
          <a:prstGeom prst="rect">
            <a:avLst/>
          </a:prstGeom>
          <a:noFill/>
        </p:spPr>
        <p:txBody>
          <a:bodyPr wrap="square" rtlCol="0">
            <a:spAutoFit/>
          </a:bodyPr>
          <a:lstStyle/>
          <a:p>
            <a:r>
              <a:rPr lang="en-GB" sz="2000" b="1" dirty="0" smtClean="0">
                <a:solidFill>
                  <a:schemeClr val="bg1"/>
                </a:solidFill>
                <a:latin typeface="Calibri" panose="020F0502020204030204" pitchFamily="34" charset="0"/>
              </a:rPr>
              <a:t>A tradition in the school of valuing ethnic, cultural and linguistic diversity which is evident through resources, displays and the language used by staff and pupils</a:t>
            </a:r>
            <a:endParaRPr lang="en-GB" sz="2000" b="1" dirty="0">
              <a:solidFill>
                <a:schemeClr val="bg1"/>
              </a:solidFill>
              <a:latin typeface="Calibri" panose="020F0502020204030204" pitchFamily="34" charset="0"/>
            </a:endParaRPr>
          </a:p>
        </p:txBody>
      </p:sp>
      <p:sp>
        <p:nvSpPr>
          <p:cNvPr id="13" name="Rounded Rectangle 12"/>
          <p:cNvSpPr/>
          <p:nvPr/>
        </p:nvSpPr>
        <p:spPr>
          <a:xfrm>
            <a:off x="1331640" y="5851140"/>
            <a:ext cx="7547272" cy="81822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691680" y="6010743"/>
            <a:ext cx="6993644" cy="707886"/>
          </a:xfrm>
          <a:prstGeom prst="rect">
            <a:avLst/>
          </a:prstGeom>
          <a:noFill/>
        </p:spPr>
        <p:txBody>
          <a:bodyPr wrap="square" rtlCol="0">
            <a:spAutoFit/>
          </a:bodyPr>
          <a:lstStyle/>
          <a:p>
            <a:r>
              <a:rPr lang="en-GB" sz="2000" b="1" dirty="0" smtClean="0">
                <a:solidFill>
                  <a:schemeClr val="bg1"/>
                </a:solidFill>
                <a:latin typeface="Calibri" panose="020F0502020204030204" pitchFamily="34" charset="0"/>
              </a:rPr>
              <a:t>High quality feedback through agreed marking strategies and the use of individual action plans</a:t>
            </a:r>
          </a:p>
        </p:txBody>
      </p:sp>
    </p:spTree>
    <p:extLst>
      <p:ext uri="{BB962C8B-B14F-4D97-AF65-F5344CB8AC3E}">
        <p14:creationId xmlns:p14="http://schemas.microsoft.com/office/powerpoint/2010/main" val="413062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animBg="1"/>
      <p:bldP spid="10" grpId="0"/>
      <p:bldP spid="11" grpId="0" animBg="1"/>
      <p:bldP spid="12"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p:cNvSpPr>
          <p:nvPr>
            <p:ph type="title"/>
          </p:nvPr>
        </p:nvSpPr>
        <p:spPr>
          <a:xfrm>
            <a:off x="457200" y="760413"/>
            <a:ext cx="8229600" cy="657225"/>
          </a:xfrm>
        </p:spPr>
        <p:txBody>
          <a:bodyPr>
            <a:normAutofit fontScale="90000"/>
          </a:bodyPr>
          <a:lstStyle/>
          <a:p>
            <a:r>
              <a:rPr lang="en-GB" sz="5300" b="1" dirty="0" smtClean="0">
                <a:latin typeface="Calibri" panose="020F0502020204030204" pitchFamily="34" charset="0"/>
              </a:rPr>
              <a:t>Definition of Bilingualism</a:t>
            </a:r>
            <a:r>
              <a:rPr lang="en-GB" sz="4800" dirty="0" smtClean="0">
                <a:effectLst>
                  <a:outerShdw blurRad="38100" dist="38100" dir="2700000" algn="tl">
                    <a:srgbClr val="FFFFFF"/>
                  </a:outerShdw>
                </a:effectLst>
                <a:latin typeface="Comic Sans MS" pitchFamily="66" charset="0"/>
              </a:rPr>
              <a:t>	</a:t>
            </a:r>
          </a:p>
        </p:txBody>
      </p:sp>
      <p:sp>
        <p:nvSpPr>
          <p:cNvPr id="114691" name="Rectangle 3"/>
          <p:cNvSpPr>
            <a:spLocks noGrp="1"/>
          </p:cNvSpPr>
          <p:nvPr>
            <p:ph type="body" sz="half" idx="1"/>
          </p:nvPr>
        </p:nvSpPr>
        <p:spPr>
          <a:xfrm>
            <a:off x="683568" y="1844824"/>
            <a:ext cx="3978275" cy="4191000"/>
          </a:xfrm>
        </p:spPr>
        <p:txBody>
          <a:bodyPr/>
          <a:lstStyle/>
          <a:p>
            <a:pPr>
              <a:buFont typeface="Arial" charset="0"/>
              <a:buNone/>
            </a:pPr>
            <a:endParaRPr lang="en-GB" sz="2800" dirty="0" smtClean="0">
              <a:effectLst>
                <a:outerShdw blurRad="38100" dist="38100" dir="2700000" algn="tl">
                  <a:srgbClr val="FFFFFF"/>
                </a:outerShdw>
              </a:effectLst>
            </a:endParaRPr>
          </a:p>
          <a:p>
            <a:pPr>
              <a:buFont typeface="Arial" charset="0"/>
              <a:buNone/>
            </a:pPr>
            <a:endParaRPr lang="en-GB" sz="2800" dirty="0" smtClean="0">
              <a:effectLst>
                <a:outerShdw blurRad="38100" dist="38100" dir="2700000" algn="tl">
                  <a:srgbClr val="FFFFFF"/>
                </a:outerShdw>
              </a:effectLst>
            </a:endParaRPr>
          </a:p>
          <a:p>
            <a:pPr>
              <a:buFont typeface="Arial" charset="0"/>
              <a:buNone/>
            </a:pPr>
            <a:r>
              <a:rPr lang="en-GB" sz="2800" dirty="0" smtClean="0">
                <a:effectLst>
                  <a:outerShdw blurRad="38100" dist="38100" dir="2700000" algn="tl">
                    <a:srgbClr val="FFFFFF"/>
                  </a:outerShdw>
                </a:effectLst>
              </a:rPr>
              <a:t>	</a:t>
            </a:r>
            <a:r>
              <a:rPr lang="en-GB" sz="2800" b="1" i="1" dirty="0" smtClean="0">
                <a:effectLst>
                  <a:outerShdw blurRad="38100" dist="38100" dir="2700000" algn="tl">
                    <a:srgbClr val="FFFFFF"/>
                  </a:outerShdw>
                </a:effectLst>
                <a:latin typeface="Calibri" panose="020F0502020204030204" pitchFamily="34" charset="0"/>
              </a:rPr>
              <a:t>Bilingual Learners are learners who function in more than one language in their daily lives.</a:t>
            </a:r>
          </a:p>
          <a:p>
            <a:pPr algn="ctr">
              <a:buFont typeface="Arial" charset="0"/>
              <a:buNone/>
            </a:pPr>
            <a:endParaRPr lang="en-GB" sz="2800" dirty="0" smtClean="0">
              <a:effectLst>
                <a:outerShdw blurRad="38100" dist="38100" dir="2700000" algn="tl">
                  <a:srgbClr val="FFFFFF"/>
                </a:outerShdw>
              </a:effectLst>
              <a:latin typeface="Comic Sans MS" pitchFamily="66" charset="0"/>
            </a:endParaRPr>
          </a:p>
          <a:p>
            <a:endParaRPr lang="en-GB" sz="2800" dirty="0" smtClean="0"/>
          </a:p>
        </p:txBody>
      </p:sp>
      <p:pic>
        <p:nvPicPr>
          <p:cNvPr id="114692" name="Picture 9" descr="class.tiff"/>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460875" y="2857500"/>
            <a:ext cx="3686175" cy="2317750"/>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69538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4691">
                                            <p:txEl>
                                              <p:pRg st="2" end="2"/>
                                            </p:txEl>
                                          </p:spTgt>
                                        </p:tgtEl>
                                        <p:attrNameLst>
                                          <p:attrName>style.visibility</p:attrName>
                                        </p:attrNameLst>
                                      </p:cBhvr>
                                      <p:to>
                                        <p:strVal val="visible"/>
                                      </p:to>
                                    </p:set>
                                    <p:animEffect transition="in" filter="barn(inVertical)">
                                      <p:cBhvr>
                                        <p:cTn id="7" dur="500"/>
                                        <p:tgtEl>
                                          <p:spTgt spid="1146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0"/>
            <a:ext cx="7498080" cy="1143000"/>
          </a:xfrm>
        </p:spPr>
        <p:txBody>
          <a:bodyPr>
            <a:normAutofit/>
          </a:bodyPr>
          <a:lstStyle/>
          <a:p>
            <a:pPr algn="ctr"/>
            <a:r>
              <a:rPr lang="en-GB" sz="2800" dirty="0" smtClean="0"/>
              <a:t>Additional Strategies for Advanced EAL Learners</a:t>
            </a:r>
            <a:endParaRPr lang="en-GB" sz="2800" dirty="0"/>
          </a:p>
        </p:txBody>
      </p:sp>
      <p:sp>
        <p:nvSpPr>
          <p:cNvPr id="3" name="Rectangle 2"/>
          <p:cNvSpPr/>
          <p:nvPr/>
        </p:nvSpPr>
        <p:spPr>
          <a:xfrm>
            <a:off x="2310531" y="836712"/>
            <a:ext cx="5688632" cy="923330"/>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Reading</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TextBox 5"/>
          <p:cNvSpPr txBox="1"/>
          <p:nvPr/>
        </p:nvSpPr>
        <p:spPr>
          <a:xfrm>
            <a:off x="1187624" y="1767567"/>
            <a:ext cx="7646415" cy="5355312"/>
          </a:xfrm>
          <a:prstGeom prst="rect">
            <a:avLst/>
          </a:prstGeom>
          <a:noFill/>
        </p:spPr>
        <p:txBody>
          <a:bodyPr wrap="square" rtlCol="0">
            <a:spAutoFit/>
          </a:bodyPr>
          <a:lstStyle/>
          <a:p>
            <a:pPr marL="285750" indent="-285750">
              <a:buFont typeface="Wingdings" panose="05000000000000000000" pitchFamily="2" charset="2"/>
              <a:buChar char="ü"/>
            </a:pPr>
            <a:r>
              <a:rPr lang="en-GB" b="1" dirty="0" smtClean="0">
                <a:solidFill>
                  <a:srgbClr val="009900"/>
                </a:solidFill>
                <a:latin typeface="Calibri" panose="020F0502020204030204" pitchFamily="34" charset="0"/>
              </a:rPr>
              <a:t>Explain cultural references</a:t>
            </a:r>
          </a:p>
          <a:p>
            <a:pPr marL="285750" indent="-285750">
              <a:buFont typeface="Wingdings" panose="05000000000000000000" pitchFamily="2" charset="2"/>
              <a:buChar char="ü"/>
            </a:pPr>
            <a:endParaRPr lang="en-GB" b="1" dirty="0">
              <a:solidFill>
                <a:srgbClr val="009900"/>
              </a:solidFill>
              <a:latin typeface="Calibri" panose="020F0502020204030204" pitchFamily="34" charset="0"/>
            </a:endParaRPr>
          </a:p>
          <a:p>
            <a:pPr marL="285750" indent="-285750">
              <a:buFont typeface="Wingdings" panose="05000000000000000000" pitchFamily="2" charset="2"/>
              <a:buChar char="ü"/>
            </a:pPr>
            <a:r>
              <a:rPr lang="en-GB" b="1" dirty="0">
                <a:solidFill>
                  <a:srgbClr val="009900"/>
                </a:solidFill>
                <a:latin typeface="Calibri" panose="020F0502020204030204" pitchFamily="34" charset="0"/>
              </a:rPr>
              <a:t>Use glossaries – dual </a:t>
            </a:r>
            <a:r>
              <a:rPr lang="en-GB" b="1" dirty="0" smtClean="0">
                <a:solidFill>
                  <a:srgbClr val="009900"/>
                </a:solidFill>
                <a:latin typeface="Calibri" panose="020F0502020204030204" pitchFamily="34" charset="0"/>
              </a:rPr>
              <a:t>language if literate</a:t>
            </a:r>
          </a:p>
          <a:p>
            <a:pPr marL="285750" indent="-285750">
              <a:buFont typeface="Wingdings" panose="05000000000000000000" pitchFamily="2" charset="2"/>
              <a:buChar char="ü"/>
            </a:pPr>
            <a:endParaRPr lang="en-GB" b="1" dirty="0">
              <a:solidFill>
                <a:srgbClr val="009900"/>
              </a:solidFill>
              <a:latin typeface="Calibri" panose="020F0502020204030204" pitchFamily="34" charset="0"/>
            </a:endParaRPr>
          </a:p>
          <a:p>
            <a:pPr marL="285750" indent="-285750">
              <a:buFont typeface="Wingdings" panose="05000000000000000000" pitchFamily="2" charset="2"/>
              <a:buChar char="ü"/>
            </a:pPr>
            <a:r>
              <a:rPr lang="en-GB" b="1" dirty="0">
                <a:solidFill>
                  <a:srgbClr val="009900"/>
                </a:solidFill>
                <a:latin typeface="Calibri" panose="020F0502020204030204" pitchFamily="34" charset="0"/>
              </a:rPr>
              <a:t>Discuss ambiguous phrases </a:t>
            </a:r>
            <a:r>
              <a:rPr lang="en-GB" b="1" dirty="0" err="1">
                <a:solidFill>
                  <a:srgbClr val="009900"/>
                </a:solidFill>
                <a:latin typeface="Calibri" panose="020F0502020204030204" pitchFamily="34" charset="0"/>
              </a:rPr>
              <a:t>e.g</a:t>
            </a:r>
            <a:r>
              <a:rPr lang="en-GB" b="1" dirty="0">
                <a:solidFill>
                  <a:srgbClr val="009900"/>
                </a:solidFill>
                <a:latin typeface="Calibri" panose="020F0502020204030204" pitchFamily="34" charset="0"/>
              </a:rPr>
              <a:t> ‘a piggy </a:t>
            </a:r>
            <a:r>
              <a:rPr lang="en-GB" b="1" dirty="0" smtClean="0">
                <a:solidFill>
                  <a:srgbClr val="009900"/>
                </a:solidFill>
                <a:latin typeface="Calibri" panose="020F0502020204030204" pitchFamily="34" charset="0"/>
              </a:rPr>
              <a:t>bank’</a:t>
            </a:r>
          </a:p>
          <a:p>
            <a:pPr marL="285750" indent="-285750">
              <a:buFont typeface="Wingdings" panose="05000000000000000000" pitchFamily="2" charset="2"/>
              <a:buChar char="ü"/>
            </a:pPr>
            <a:endParaRPr lang="en-GB" b="1" dirty="0">
              <a:solidFill>
                <a:srgbClr val="009900"/>
              </a:solidFill>
              <a:latin typeface="Calibri" panose="020F0502020204030204" pitchFamily="34" charset="0"/>
            </a:endParaRPr>
          </a:p>
          <a:p>
            <a:pPr marL="285750" indent="-285750">
              <a:buFont typeface="Wingdings" panose="05000000000000000000" pitchFamily="2" charset="2"/>
              <a:buChar char="ü"/>
            </a:pPr>
            <a:r>
              <a:rPr lang="en-GB" b="1" dirty="0" smtClean="0">
                <a:solidFill>
                  <a:srgbClr val="009900"/>
                </a:solidFill>
                <a:latin typeface="Calibri" panose="020F0502020204030204" pitchFamily="34" charset="0"/>
              </a:rPr>
              <a:t>Discuss and teach idiomatic language e.g. ‘the boy was over the moon’</a:t>
            </a:r>
          </a:p>
          <a:p>
            <a:pPr marL="285750" indent="-285750">
              <a:buFont typeface="Wingdings" panose="05000000000000000000" pitchFamily="2" charset="2"/>
              <a:buChar char="ü"/>
            </a:pPr>
            <a:endParaRPr lang="en-GB" b="1" dirty="0">
              <a:solidFill>
                <a:srgbClr val="009900"/>
              </a:solidFill>
              <a:latin typeface="Calibri" panose="020F0502020204030204" pitchFamily="34" charset="0"/>
            </a:endParaRPr>
          </a:p>
          <a:p>
            <a:pPr marL="285750" indent="-285750">
              <a:buFont typeface="Wingdings" panose="05000000000000000000" pitchFamily="2" charset="2"/>
              <a:buChar char="ü"/>
            </a:pPr>
            <a:r>
              <a:rPr lang="en-GB" b="1" dirty="0" smtClean="0">
                <a:solidFill>
                  <a:srgbClr val="009900"/>
                </a:solidFill>
                <a:latin typeface="Calibri" panose="020F0502020204030204" pitchFamily="34" charset="0"/>
              </a:rPr>
              <a:t>Listen to stories for intonation/ pronunciation e.g. audio books/ ICT</a:t>
            </a:r>
          </a:p>
          <a:p>
            <a:pPr marL="285750" indent="-285750">
              <a:buFont typeface="Wingdings" panose="05000000000000000000" pitchFamily="2" charset="2"/>
              <a:buChar char="ü"/>
            </a:pPr>
            <a:endParaRPr lang="en-GB" b="1" dirty="0">
              <a:solidFill>
                <a:srgbClr val="009900"/>
              </a:solidFill>
              <a:latin typeface="Calibri" panose="020F0502020204030204" pitchFamily="34" charset="0"/>
            </a:endParaRPr>
          </a:p>
          <a:p>
            <a:pPr marL="285750" indent="-285750">
              <a:buFont typeface="Wingdings" panose="05000000000000000000" pitchFamily="2" charset="2"/>
              <a:buChar char="ü"/>
            </a:pPr>
            <a:r>
              <a:rPr lang="en-GB" b="1" dirty="0" smtClean="0">
                <a:solidFill>
                  <a:srgbClr val="009900"/>
                </a:solidFill>
                <a:latin typeface="Calibri" panose="020F0502020204030204" pitchFamily="34" charset="0"/>
              </a:rPr>
              <a:t>Opportunities to read aloud and talk about the text with good language models</a:t>
            </a:r>
          </a:p>
          <a:p>
            <a:pPr marL="285750" indent="-285750">
              <a:buFont typeface="Wingdings" panose="05000000000000000000" pitchFamily="2" charset="2"/>
              <a:buChar char="ü"/>
            </a:pPr>
            <a:endParaRPr lang="en-GB" b="1" dirty="0" smtClean="0">
              <a:solidFill>
                <a:srgbClr val="009900"/>
              </a:solidFill>
              <a:latin typeface="Calibri" panose="020F0502020204030204" pitchFamily="34" charset="0"/>
            </a:endParaRPr>
          </a:p>
          <a:p>
            <a:pPr marL="285750" indent="-285750">
              <a:buFont typeface="Wingdings" panose="05000000000000000000" pitchFamily="2" charset="2"/>
              <a:buChar char="ü"/>
            </a:pPr>
            <a:r>
              <a:rPr lang="en-GB" b="1" dirty="0" smtClean="0">
                <a:solidFill>
                  <a:srgbClr val="009900"/>
                </a:solidFill>
                <a:latin typeface="Calibri" panose="020F0502020204030204" pitchFamily="34" charset="0"/>
              </a:rPr>
              <a:t>Opportunities to read in home language</a:t>
            </a:r>
          </a:p>
          <a:p>
            <a:pPr marL="285750" indent="-285750">
              <a:buFont typeface="Wingdings" panose="05000000000000000000" pitchFamily="2" charset="2"/>
              <a:buChar char="ü"/>
            </a:pPr>
            <a:endParaRPr lang="en-GB" b="1" dirty="0">
              <a:solidFill>
                <a:srgbClr val="009900"/>
              </a:solidFill>
              <a:latin typeface="Calibri" panose="020F0502020204030204" pitchFamily="34" charset="0"/>
            </a:endParaRPr>
          </a:p>
          <a:p>
            <a:pPr marL="285750" indent="-285750">
              <a:buFont typeface="Wingdings" panose="05000000000000000000" pitchFamily="2" charset="2"/>
              <a:buChar char="ü"/>
            </a:pPr>
            <a:r>
              <a:rPr lang="en-GB" b="1" dirty="0" smtClean="0">
                <a:solidFill>
                  <a:srgbClr val="009900"/>
                </a:solidFill>
                <a:latin typeface="Calibri" panose="020F0502020204030204" pitchFamily="34" charset="0"/>
              </a:rPr>
              <a:t>Use technology to support reading</a:t>
            </a:r>
          </a:p>
          <a:p>
            <a:pPr marL="285750" indent="-285750">
              <a:buFont typeface="Wingdings" panose="05000000000000000000" pitchFamily="2" charset="2"/>
              <a:buChar char="ü"/>
            </a:pPr>
            <a:endParaRPr lang="en-GB" b="1" dirty="0">
              <a:solidFill>
                <a:srgbClr val="009900"/>
              </a:solidFill>
              <a:latin typeface="Calibri" panose="020F0502020204030204" pitchFamily="34" charset="0"/>
            </a:endParaRPr>
          </a:p>
          <a:p>
            <a:pPr marL="285750" indent="-285750">
              <a:buFont typeface="Wingdings" panose="05000000000000000000" pitchFamily="2" charset="2"/>
              <a:buChar char="ü"/>
            </a:pPr>
            <a:r>
              <a:rPr lang="en-GB" b="1" dirty="0" smtClean="0">
                <a:solidFill>
                  <a:srgbClr val="009900"/>
                </a:solidFill>
                <a:latin typeface="Calibri" panose="020F0502020204030204" pitchFamily="34" charset="0"/>
              </a:rPr>
              <a:t>Use bilingual texts</a:t>
            </a:r>
            <a:endParaRPr lang="en-GB" b="1" dirty="0">
              <a:solidFill>
                <a:srgbClr val="009900"/>
              </a:solidFill>
              <a:latin typeface="Calibri" panose="020F0502020204030204" pitchFamily="34" charset="0"/>
            </a:endParaRPr>
          </a:p>
          <a:p>
            <a:pPr marL="285750" indent="-285750">
              <a:buFont typeface="Wingdings" panose="05000000000000000000" pitchFamily="2" charset="2"/>
              <a:buChar char="ü"/>
            </a:pPr>
            <a:endParaRPr lang="en-GB" dirty="0">
              <a:solidFill>
                <a:srgbClr val="009900"/>
              </a:solidFill>
            </a:endParaRPr>
          </a:p>
        </p:txBody>
      </p:sp>
    </p:spTree>
    <p:extLst>
      <p:ext uri="{BB962C8B-B14F-4D97-AF65-F5344CB8AC3E}">
        <p14:creationId xmlns:p14="http://schemas.microsoft.com/office/powerpoint/2010/main" val="13341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1000"/>
                                        <p:tgtEl>
                                          <p:spTgt spid="6">
                                            <p:txEl>
                                              <p:pRg st="4" end="4"/>
                                            </p:txEl>
                                          </p:spTgt>
                                        </p:tgtEl>
                                      </p:cBhvr>
                                    </p:animEffect>
                                    <p:anim calcmode="lin" valueType="num">
                                      <p:cBhvr>
                                        <p:cTn id="1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1000"/>
                                        <p:tgtEl>
                                          <p:spTgt spid="6">
                                            <p:txEl>
                                              <p:pRg st="6" end="6"/>
                                            </p:txEl>
                                          </p:spTgt>
                                        </p:tgtEl>
                                      </p:cBhvr>
                                    </p:animEffect>
                                    <p:anim calcmode="lin" valueType="num">
                                      <p:cBhvr>
                                        <p:cTn id="2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1000"/>
                                        <p:tgtEl>
                                          <p:spTgt spid="6">
                                            <p:txEl>
                                              <p:pRg st="8" end="8"/>
                                            </p:txEl>
                                          </p:spTgt>
                                        </p:tgtEl>
                                      </p:cBhvr>
                                    </p:animEffect>
                                    <p:anim calcmode="lin" valueType="num">
                                      <p:cBhvr>
                                        <p:cTn id="2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1000"/>
                                        <p:tgtEl>
                                          <p:spTgt spid="6">
                                            <p:txEl>
                                              <p:pRg st="10" end="10"/>
                                            </p:txEl>
                                          </p:spTgt>
                                        </p:tgtEl>
                                      </p:cBhvr>
                                    </p:animEffect>
                                    <p:anim calcmode="lin" valueType="num">
                                      <p:cBhvr>
                                        <p:cTn id="33"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fade">
                                      <p:cBhvr>
                                        <p:cTn id="37" dur="1000"/>
                                        <p:tgtEl>
                                          <p:spTgt spid="6">
                                            <p:txEl>
                                              <p:pRg st="12" end="12"/>
                                            </p:txEl>
                                          </p:spTgt>
                                        </p:tgtEl>
                                      </p:cBhvr>
                                    </p:animEffect>
                                    <p:anim calcmode="lin" valueType="num">
                                      <p:cBhvr>
                                        <p:cTn id="38"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12" end="12"/>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xEl>
                                              <p:pRg st="14" end="14"/>
                                            </p:txEl>
                                          </p:spTgt>
                                        </p:tgtEl>
                                        <p:attrNameLst>
                                          <p:attrName>style.visibility</p:attrName>
                                        </p:attrNameLst>
                                      </p:cBhvr>
                                      <p:to>
                                        <p:strVal val="visible"/>
                                      </p:to>
                                    </p:set>
                                    <p:animEffect transition="in" filter="fade">
                                      <p:cBhvr>
                                        <p:cTn id="42" dur="1000"/>
                                        <p:tgtEl>
                                          <p:spTgt spid="6">
                                            <p:txEl>
                                              <p:pRg st="14" end="14"/>
                                            </p:txEl>
                                          </p:spTgt>
                                        </p:tgtEl>
                                      </p:cBhvr>
                                    </p:animEffect>
                                    <p:anim calcmode="lin" valueType="num">
                                      <p:cBhvr>
                                        <p:cTn id="43" dur="1000" fill="hold"/>
                                        <p:tgtEl>
                                          <p:spTgt spid="6">
                                            <p:txEl>
                                              <p:pRg st="14" end="1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14" end="14"/>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xEl>
                                              <p:pRg st="16" end="16"/>
                                            </p:txEl>
                                          </p:spTgt>
                                        </p:tgtEl>
                                        <p:attrNameLst>
                                          <p:attrName>style.visibility</p:attrName>
                                        </p:attrNameLst>
                                      </p:cBhvr>
                                      <p:to>
                                        <p:strVal val="visible"/>
                                      </p:to>
                                    </p:set>
                                    <p:animEffect transition="in" filter="fade">
                                      <p:cBhvr>
                                        <p:cTn id="47" dur="1000"/>
                                        <p:tgtEl>
                                          <p:spTgt spid="6">
                                            <p:txEl>
                                              <p:pRg st="16" end="16"/>
                                            </p:txEl>
                                          </p:spTgt>
                                        </p:tgtEl>
                                      </p:cBhvr>
                                    </p:animEffect>
                                    <p:anim calcmode="lin" valueType="num">
                                      <p:cBhvr>
                                        <p:cTn id="48" dur="1000" fill="hold"/>
                                        <p:tgtEl>
                                          <p:spTgt spid="6">
                                            <p:txEl>
                                              <p:pRg st="16" end="16"/>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smtClean="0"/>
              <a:t>Grammar Topics</a:t>
            </a:r>
            <a:endParaRPr lang="en-GB" dirty="0"/>
          </a:p>
        </p:txBody>
      </p:sp>
      <p:sp>
        <p:nvSpPr>
          <p:cNvPr id="3" name="Text Placeholder 2"/>
          <p:cNvSpPr>
            <a:spLocks noGrp="1"/>
          </p:cNvSpPr>
          <p:nvPr>
            <p:ph type="body" sz="half" idx="1"/>
          </p:nvPr>
        </p:nvSpPr>
        <p:spPr>
          <a:xfrm>
            <a:off x="1115616" y="980728"/>
            <a:ext cx="7848872" cy="5877272"/>
          </a:xfrm>
        </p:spPr>
        <p:txBody>
          <a:bodyPr>
            <a:noAutofit/>
          </a:bodyPr>
          <a:lstStyle/>
          <a:p>
            <a:pPr marL="0" indent="0">
              <a:buNone/>
            </a:pPr>
            <a:r>
              <a:rPr lang="en-GB" sz="2400" dirty="0"/>
              <a:t>1</a:t>
            </a:r>
            <a:r>
              <a:rPr lang="en-GB" sz="2400" b="1" dirty="0"/>
              <a:t>. She was born on 1988</a:t>
            </a:r>
            <a:r>
              <a:rPr lang="en-GB" sz="2400" b="1" dirty="0" smtClean="0"/>
              <a:t>.   </a:t>
            </a:r>
            <a:r>
              <a:rPr lang="en-GB" sz="2400" b="1" dirty="0" smtClean="0">
                <a:solidFill>
                  <a:srgbClr val="FF0000"/>
                </a:solidFill>
              </a:rPr>
              <a:t>G prepositions</a:t>
            </a:r>
            <a:endParaRPr lang="en-GB" sz="2400" b="1" dirty="0">
              <a:solidFill>
                <a:srgbClr val="FF0000"/>
              </a:solidFill>
            </a:endParaRPr>
          </a:p>
          <a:p>
            <a:pPr marL="0" indent="0">
              <a:buNone/>
            </a:pPr>
            <a:r>
              <a:rPr lang="en-GB" sz="2400" b="1" dirty="0"/>
              <a:t> </a:t>
            </a:r>
            <a:r>
              <a:rPr lang="en-GB" sz="2400" b="1" dirty="0" smtClean="0"/>
              <a:t>2</a:t>
            </a:r>
            <a:r>
              <a:rPr lang="en-GB" sz="2400" b="1" dirty="0"/>
              <a:t>. I have lived in Manchester </a:t>
            </a:r>
            <a:r>
              <a:rPr lang="en-GB" sz="2400" b="1" dirty="0" smtClean="0"/>
              <a:t>from </a:t>
            </a:r>
            <a:r>
              <a:rPr lang="en-GB" sz="2400" b="1" dirty="0"/>
              <a:t>2000 to 2005. </a:t>
            </a:r>
            <a:r>
              <a:rPr lang="en-GB" sz="2400" b="1" dirty="0" smtClean="0">
                <a:solidFill>
                  <a:srgbClr val="FF0000"/>
                </a:solidFill>
              </a:rPr>
              <a:t>A verb </a:t>
            </a:r>
            <a:r>
              <a:rPr lang="en-GB" sz="2400" b="1" dirty="0">
                <a:solidFill>
                  <a:srgbClr val="FF0000"/>
                </a:solidFill>
              </a:rPr>
              <a:t>tenses, especially present </a:t>
            </a:r>
            <a:r>
              <a:rPr lang="en-GB" sz="2400" b="1" dirty="0" smtClean="0">
                <a:solidFill>
                  <a:srgbClr val="FF0000"/>
                </a:solidFill>
              </a:rPr>
              <a:t>perfect</a:t>
            </a:r>
            <a:endParaRPr lang="en-GB" sz="2400" b="1" dirty="0">
              <a:solidFill>
                <a:srgbClr val="FF0000"/>
              </a:solidFill>
            </a:endParaRPr>
          </a:p>
          <a:p>
            <a:pPr marL="0" indent="0">
              <a:buNone/>
            </a:pPr>
            <a:r>
              <a:rPr lang="en-GB" sz="2400" b="1" dirty="0"/>
              <a:t> </a:t>
            </a:r>
            <a:r>
              <a:rPr lang="en-GB" sz="2400" b="1" dirty="0" smtClean="0"/>
              <a:t>3</a:t>
            </a:r>
            <a:r>
              <a:rPr lang="en-GB" sz="2400" b="1" dirty="0"/>
              <a:t>. There is no game today because the coach called off it. </a:t>
            </a:r>
            <a:r>
              <a:rPr lang="en-GB" sz="2400" b="1" dirty="0" smtClean="0"/>
              <a:t> </a:t>
            </a:r>
            <a:r>
              <a:rPr lang="en-GB" sz="2400" b="1" dirty="0" smtClean="0">
                <a:solidFill>
                  <a:srgbClr val="FF0000"/>
                </a:solidFill>
              </a:rPr>
              <a:t>F phrasal verbs</a:t>
            </a:r>
            <a:endParaRPr lang="en-GB" sz="2400" b="1" dirty="0">
              <a:solidFill>
                <a:srgbClr val="FF0000"/>
              </a:solidFill>
            </a:endParaRPr>
          </a:p>
          <a:p>
            <a:pPr marL="0" indent="0">
              <a:buNone/>
            </a:pPr>
            <a:r>
              <a:rPr lang="en-GB" sz="2400" b="1" dirty="0"/>
              <a:t> </a:t>
            </a:r>
            <a:r>
              <a:rPr lang="en-GB" sz="2400" b="1" dirty="0" smtClean="0"/>
              <a:t>4</a:t>
            </a:r>
            <a:r>
              <a:rPr lang="en-GB" sz="2400" b="1" dirty="0"/>
              <a:t>. How many homework do we have? </a:t>
            </a:r>
            <a:r>
              <a:rPr lang="en-GB" sz="2400" b="1" dirty="0" smtClean="0">
                <a:solidFill>
                  <a:srgbClr val="FF0000"/>
                </a:solidFill>
              </a:rPr>
              <a:t>E countable </a:t>
            </a:r>
            <a:r>
              <a:rPr lang="en-GB" sz="2400" b="1" dirty="0">
                <a:solidFill>
                  <a:srgbClr val="FF0000"/>
                </a:solidFill>
              </a:rPr>
              <a:t>and uncountable </a:t>
            </a:r>
            <a:r>
              <a:rPr lang="en-GB" sz="2400" b="1" dirty="0" smtClean="0">
                <a:solidFill>
                  <a:srgbClr val="FF0000"/>
                </a:solidFill>
              </a:rPr>
              <a:t>nouns</a:t>
            </a:r>
            <a:endParaRPr lang="en-GB" sz="2400" b="1" dirty="0">
              <a:solidFill>
                <a:srgbClr val="FF0000"/>
              </a:solidFill>
            </a:endParaRPr>
          </a:p>
          <a:p>
            <a:pPr marL="0" indent="0">
              <a:buNone/>
            </a:pPr>
            <a:r>
              <a:rPr lang="en-GB" sz="2400" b="1" dirty="0"/>
              <a:t> </a:t>
            </a:r>
            <a:r>
              <a:rPr lang="en-GB" sz="2400" b="1" dirty="0" smtClean="0"/>
              <a:t>5</a:t>
            </a:r>
            <a:r>
              <a:rPr lang="en-GB" sz="2400" b="1" dirty="0"/>
              <a:t>. Many parents avoid to give sweets to their children. </a:t>
            </a:r>
            <a:r>
              <a:rPr lang="en-GB" sz="2400" b="1" dirty="0" smtClean="0">
                <a:solidFill>
                  <a:srgbClr val="FF0000"/>
                </a:solidFill>
              </a:rPr>
              <a:t>C  gerunds </a:t>
            </a:r>
            <a:r>
              <a:rPr lang="en-GB" sz="2400" b="1" dirty="0">
                <a:solidFill>
                  <a:srgbClr val="FF0000"/>
                </a:solidFill>
              </a:rPr>
              <a:t>vs. </a:t>
            </a:r>
            <a:r>
              <a:rPr lang="en-GB" sz="2400" b="1" dirty="0" smtClean="0">
                <a:solidFill>
                  <a:srgbClr val="FF0000"/>
                </a:solidFill>
              </a:rPr>
              <a:t>infinitives</a:t>
            </a:r>
            <a:endParaRPr lang="en-GB" sz="2400" b="1" dirty="0">
              <a:solidFill>
                <a:srgbClr val="FF0000"/>
              </a:solidFill>
            </a:endParaRPr>
          </a:p>
          <a:p>
            <a:pPr marL="0" indent="0">
              <a:buNone/>
            </a:pPr>
            <a:r>
              <a:rPr lang="en-GB" sz="2400" b="1" dirty="0"/>
              <a:t> </a:t>
            </a:r>
            <a:r>
              <a:rPr lang="en-GB" sz="2400" b="1" dirty="0" smtClean="0"/>
              <a:t>6</a:t>
            </a:r>
            <a:r>
              <a:rPr lang="en-GB" sz="2400" b="1" dirty="0"/>
              <a:t>. She help me </a:t>
            </a:r>
            <a:r>
              <a:rPr lang="en-GB" sz="2400" b="1" dirty="0" smtClean="0"/>
              <a:t>everyday</a:t>
            </a:r>
            <a:r>
              <a:rPr lang="en-GB" sz="2400" b="1" dirty="0"/>
              <a:t>. </a:t>
            </a:r>
            <a:r>
              <a:rPr lang="en-GB" sz="2400" b="1" dirty="0" smtClean="0">
                <a:solidFill>
                  <a:srgbClr val="FF0000"/>
                </a:solidFill>
              </a:rPr>
              <a:t>B present simple</a:t>
            </a:r>
            <a:endParaRPr lang="en-GB" sz="2400" b="1" dirty="0">
              <a:solidFill>
                <a:srgbClr val="FF0000"/>
              </a:solidFill>
            </a:endParaRPr>
          </a:p>
          <a:p>
            <a:pPr marL="0" indent="0">
              <a:buNone/>
            </a:pPr>
            <a:r>
              <a:rPr lang="en-GB" sz="2400" b="1" dirty="0">
                <a:solidFill>
                  <a:srgbClr val="FF0000"/>
                </a:solidFill>
              </a:rPr>
              <a:t> </a:t>
            </a:r>
            <a:r>
              <a:rPr lang="en-GB" sz="2400" b="1" dirty="0" smtClean="0"/>
              <a:t>7</a:t>
            </a:r>
            <a:r>
              <a:rPr lang="en-GB" sz="2400" b="1" dirty="0"/>
              <a:t>. </a:t>
            </a:r>
            <a:r>
              <a:rPr lang="en-GB" sz="2400" b="1" dirty="0" smtClean="0"/>
              <a:t>Brazil </a:t>
            </a:r>
            <a:r>
              <a:rPr lang="en-GB" sz="2400" b="1" dirty="0"/>
              <a:t>has a substantial number of nature resources. </a:t>
            </a:r>
            <a:r>
              <a:rPr lang="en-GB" sz="2400" b="1" dirty="0" smtClean="0"/>
              <a:t> </a:t>
            </a:r>
            <a:r>
              <a:rPr lang="en-GB" sz="2400" b="1" dirty="0" smtClean="0">
                <a:solidFill>
                  <a:srgbClr val="FF0000"/>
                </a:solidFill>
              </a:rPr>
              <a:t>H word forms</a:t>
            </a:r>
            <a:endParaRPr lang="en-GB" sz="2400" b="1" dirty="0">
              <a:solidFill>
                <a:srgbClr val="FF0000"/>
              </a:solidFill>
            </a:endParaRPr>
          </a:p>
          <a:p>
            <a:pPr marL="0" indent="0">
              <a:buNone/>
            </a:pPr>
            <a:r>
              <a:rPr lang="en-GB" sz="2400" b="1" dirty="0"/>
              <a:t> </a:t>
            </a:r>
            <a:r>
              <a:rPr lang="en-GB" sz="2400" b="1" dirty="0" smtClean="0"/>
              <a:t>8</a:t>
            </a:r>
            <a:r>
              <a:rPr lang="en-GB" sz="2400" b="1" dirty="0"/>
              <a:t>. Where is post office? </a:t>
            </a:r>
            <a:r>
              <a:rPr lang="en-GB" sz="2400" b="1" dirty="0" smtClean="0"/>
              <a:t> D articles</a:t>
            </a:r>
            <a:endParaRPr lang="en-GB" sz="2400" b="1" dirty="0"/>
          </a:p>
          <a:p>
            <a:pPr marL="0" indent="0">
              <a:buNone/>
            </a:pPr>
            <a:endParaRPr lang="en-GB" sz="1800" dirty="0"/>
          </a:p>
        </p:txBody>
      </p:sp>
    </p:spTree>
    <p:extLst>
      <p:ext uri="{BB962C8B-B14F-4D97-AF65-F5344CB8AC3E}">
        <p14:creationId xmlns:p14="http://schemas.microsoft.com/office/powerpoint/2010/main" val="381299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hlinkClick r:id="rId2"/>
              </a:rPr>
              <a:t>eslgamesworld</a:t>
            </a:r>
            <a:endParaRPr lang="en-GB"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1844824"/>
            <a:ext cx="5828335" cy="4199154"/>
          </a:xfrm>
          <a:prstGeom prst="rect">
            <a:avLst/>
          </a:prstGeom>
        </p:spPr>
      </p:pic>
    </p:spTree>
    <p:extLst>
      <p:ext uri="{BB962C8B-B14F-4D97-AF65-F5344CB8AC3E}">
        <p14:creationId xmlns:p14="http://schemas.microsoft.com/office/powerpoint/2010/main" val="1898559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Correction Code</a:t>
            </a:r>
            <a:endParaRPr lang="en-GB" dirty="0"/>
          </a:p>
        </p:txBody>
      </p:sp>
      <p:sp>
        <p:nvSpPr>
          <p:cNvPr id="3" name="TextBox 2"/>
          <p:cNvSpPr txBox="1"/>
          <p:nvPr/>
        </p:nvSpPr>
        <p:spPr>
          <a:xfrm>
            <a:off x="1691680" y="2132856"/>
            <a:ext cx="5112568" cy="3785652"/>
          </a:xfrm>
          <a:prstGeom prst="rect">
            <a:avLst/>
          </a:prstGeom>
          <a:noFill/>
        </p:spPr>
        <p:txBody>
          <a:bodyPr wrap="square" rtlCol="0">
            <a:spAutoFit/>
          </a:bodyPr>
          <a:lstStyle/>
          <a:p>
            <a:r>
              <a:rPr lang="en-GB" sz="2000" dirty="0"/>
              <a:t>Correction </a:t>
            </a:r>
            <a:r>
              <a:rPr lang="en-GB" sz="2000" dirty="0" smtClean="0"/>
              <a:t>Code</a:t>
            </a:r>
            <a:endParaRPr lang="en-GB" sz="2000" dirty="0"/>
          </a:p>
          <a:p>
            <a:r>
              <a:rPr lang="en-GB" sz="2000" dirty="0" err="1"/>
              <a:t>Sp</a:t>
            </a:r>
            <a:r>
              <a:rPr lang="en-GB" sz="2000" dirty="0"/>
              <a:t>		spelling</a:t>
            </a:r>
          </a:p>
          <a:p>
            <a:r>
              <a:rPr lang="en-GB" sz="2000" dirty="0"/>
              <a:t>^		word missing</a:t>
            </a:r>
          </a:p>
          <a:p>
            <a:r>
              <a:rPr lang="en-GB" sz="2000" dirty="0"/>
              <a:t>P		</a:t>
            </a:r>
            <a:r>
              <a:rPr lang="en-GB" sz="2000" dirty="0" smtClean="0"/>
              <a:t>punctuation</a:t>
            </a:r>
          </a:p>
          <a:p>
            <a:r>
              <a:rPr lang="en-GB" sz="2000" dirty="0" smtClean="0"/>
              <a:t>C                      capital letter</a:t>
            </a:r>
            <a:endParaRPr lang="en-GB" sz="2000" dirty="0"/>
          </a:p>
          <a:p>
            <a:r>
              <a:rPr lang="en-GB" sz="2000" dirty="0"/>
              <a:t>G		grammar</a:t>
            </a:r>
          </a:p>
          <a:p>
            <a:r>
              <a:rPr lang="en-GB" sz="2000" dirty="0"/>
              <a:t>?		n</a:t>
            </a:r>
            <a:r>
              <a:rPr lang="en-GB" sz="2000" dirty="0" smtClean="0"/>
              <a:t>ot clear</a:t>
            </a:r>
            <a:endParaRPr lang="en-GB" sz="2000" dirty="0"/>
          </a:p>
          <a:p>
            <a:endParaRPr lang="en-GB" sz="2000" dirty="0"/>
          </a:p>
          <a:p>
            <a:r>
              <a:rPr lang="en-GB" sz="2000" dirty="0"/>
              <a:t>Codes specific to EAL</a:t>
            </a:r>
          </a:p>
          <a:p>
            <a:r>
              <a:rPr lang="en-GB" sz="2000" dirty="0"/>
              <a:t>T		tense</a:t>
            </a:r>
          </a:p>
          <a:p>
            <a:r>
              <a:rPr lang="en-GB" sz="2000" dirty="0" err="1"/>
              <a:t>ww</a:t>
            </a:r>
            <a:r>
              <a:rPr lang="en-GB" sz="2000" dirty="0"/>
              <a:t>		wrong word</a:t>
            </a:r>
          </a:p>
          <a:p>
            <a:r>
              <a:rPr lang="en-GB" sz="2000" dirty="0" err="1"/>
              <a:t>wo</a:t>
            </a:r>
            <a:r>
              <a:rPr lang="en-GB" sz="2000" dirty="0"/>
              <a:t>		word order</a:t>
            </a:r>
          </a:p>
        </p:txBody>
      </p:sp>
    </p:spTree>
    <p:extLst>
      <p:ext uri="{BB962C8B-B14F-4D97-AF65-F5344CB8AC3E}">
        <p14:creationId xmlns:p14="http://schemas.microsoft.com/office/powerpoint/2010/main" val="925775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1616" y="838032"/>
            <a:ext cx="5256584" cy="769441"/>
          </a:xfrm>
          <a:prstGeom prst="rect">
            <a:avLst/>
          </a:prstGeom>
        </p:spPr>
        <p:txBody>
          <a:bodyPr wrap="square">
            <a:spAutoFit/>
          </a:bodyPr>
          <a:lstStyle/>
          <a:p>
            <a:pPr algn="ct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WRITING</a:t>
            </a:r>
          </a:p>
        </p:txBody>
      </p:sp>
      <p:sp>
        <p:nvSpPr>
          <p:cNvPr id="5" name="Rectangle 4"/>
          <p:cNvSpPr/>
          <p:nvPr/>
        </p:nvSpPr>
        <p:spPr>
          <a:xfrm>
            <a:off x="1043608" y="1607473"/>
            <a:ext cx="7992888" cy="5078313"/>
          </a:xfrm>
          <a:prstGeom prst="rect">
            <a:avLst/>
          </a:prstGeom>
        </p:spPr>
        <p:txBody>
          <a:bodyPr wrap="square">
            <a:spAutoFit/>
          </a:bodyPr>
          <a:lstStyle/>
          <a:p>
            <a:pPr marL="285750" indent="-285750">
              <a:buFont typeface="Wingdings" panose="05000000000000000000" pitchFamily="2" charset="2"/>
              <a:buChar char="ü"/>
            </a:pPr>
            <a:r>
              <a:rPr lang="en-GB" b="1" dirty="0">
                <a:solidFill>
                  <a:srgbClr val="0070C0"/>
                </a:solidFill>
                <a:latin typeface="Calibri" panose="020F0502020204030204" pitchFamily="34" charset="0"/>
              </a:rPr>
              <a:t>Show good examples of written texts </a:t>
            </a:r>
            <a:r>
              <a:rPr lang="en-GB" b="1" dirty="0" smtClean="0">
                <a:solidFill>
                  <a:srgbClr val="0070C0"/>
                </a:solidFill>
                <a:latin typeface="Calibri" panose="020F0502020204030204" pitchFamily="34" charset="0"/>
              </a:rPr>
              <a:t>to </a:t>
            </a:r>
            <a:r>
              <a:rPr lang="en-GB" b="1" dirty="0">
                <a:solidFill>
                  <a:srgbClr val="0070C0"/>
                </a:solidFill>
                <a:latin typeface="Calibri" panose="020F0502020204030204" pitchFamily="34" charset="0"/>
              </a:rPr>
              <a:t>demonstrate the final </a:t>
            </a:r>
            <a:r>
              <a:rPr lang="en-GB" b="1" dirty="0" smtClean="0">
                <a:solidFill>
                  <a:srgbClr val="0070C0"/>
                </a:solidFill>
                <a:latin typeface="Calibri" panose="020F0502020204030204" pitchFamily="34" charset="0"/>
              </a:rPr>
              <a:t>outcome</a:t>
            </a:r>
          </a:p>
          <a:p>
            <a:pPr marL="285750" indent="-285750">
              <a:buFont typeface="Wingdings" panose="05000000000000000000" pitchFamily="2" charset="2"/>
              <a:buChar char="ü"/>
            </a:pPr>
            <a:endParaRPr lang="en-GB" b="1" dirty="0">
              <a:solidFill>
                <a:srgbClr val="0070C0"/>
              </a:solidFill>
              <a:latin typeface="Calibri" panose="020F0502020204030204" pitchFamily="34" charset="0"/>
            </a:endParaRPr>
          </a:p>
          <a:p>
            <a:pPr marL="285750" indent="-285750">
              <a:buFont typeface="Wingdings" panose="05000000000000000000" pitchFamily="2" charset="2"/>
              <a:buChar char="ü"/>
            </a:pPr>
            <a:r>
              <a:rPr lang="en-GB" b="1" dirty="0" smtClean="0">
                <a:solidFill>
                  <a:srgbClr val="0070C0"/>
                </a:solidFill>
                <a:latin typeface="Calibri" panose="020F0502020204030204" pitchFamily="34" charset="0"/>
              </a:rPr>
              <a:t>Deconstruct written pieces and discuss aspects of language – vocabulary, sentence starters, cultural references</a:t>
            </a:r>
          </a:p>
          <a:p>
            <a:pPr marL="285750" indent="-285750">
              <a:buFont typeface="Wingdings" panose="05000000000000000000" pitchFamily="2" charset="2"/>
              <a:buChar char="ü"/>
            </a:pPr>
            <a:endParaRPr lang="en-GB" b="1" dirty="0">
              <a:solidFill>
                <a:srgbClr val="0070C0"/>
              </a:solidFill>
              <a:latin typeface="Calibri" panose="020F0502020204030204" pitchFamily="34" charset="0"/>
            </a:endParaRPr>
          </a:p>
          <a:p>
            <a:pPr marL="285750" indent="-285750">
              <a:buFont typeface="Wingdings" panose="05000000000000000000" pitchFamily="2" charset="2"/>
              <a:buChar char="ü"/>
            </a:pPr>
            <a:r>
              <a:rPr lang="en-GB" b="1" dirty="0">
                <a:solidFill>
                  <a:srgbClr val="0070C0"/>
                </a:solidFill>
                <a:latin typeface="Calibri" panose="020F0502020204030204" pitchFamily="34" charset="0"/>
              </a:rPr>
              <a:t>Encourage the ongoing use of dual language/ English to English dictionary/ </a:t>
            </a:r>
            <a:r>
              <a:rPr lang="en-GB" b="1" dirty="0" err="1">
                <a:solidFill>
                  <a:srgbClr val="0070C0"/>
                </a:solidFill>
                <a:latin typeface="Calibri" panose="020F0502020204030204" pitchFamily="34" charset="0"/>
              </a:rPr>
              <a:t>wordbanks</a:t>
            </a:r>
            <a:r>
              <a:rPr lang="en-GB" b="1" dirty="0">
                <a:solidFill>
                  <a:srgbClr val="0070C0"/>
                </a:solidFill>
                <a:latin typeface="Calibri" panose="020F0502020204030204" pitchFamily="34" charset="0"/>
              </a:rPr>
              <a:t> / ICT</a:t>
            </a:r>
          </a:p>
          <a:p>
            <a:pPr marL="285750" indent="-285750">
              <a:buFont typeface="Wingdings" panose="05000000000000000000" pitchFamily="2" charset="2"/>
              <a:buChar char="ü"/>
            </a:pPr>
            <a:endParaRPr lang="en-GB" b="1" dirty="0">
              <a:solidFill>
                <a:srgbClr val="0070C0"/>
              </a:solidFill>
              <a:latin typeface="Calibri" panose="020F0502020204030204" pitchFamily="34" charset="0"/>
            </a:endParaRPr>
          </a:p>
          <a:p>
            <a:pPr marL="285750" indent="-285750">
              <a:buFont typeface="Wingdings" panose="05000000000000000000" pitchFamily="2" charset="2"/>
              <a:buChar char="ü"/>
            </a:pPr>
            <a:r>
              <a:rPr lang="en-GB" b="1" dirty="0">
                <a:solidFill>
                  <a:srgbClr val="0070C0"/>
                </a:solidFill>
                <a:latin typeface="Calibri" panose="020F0502020204030204" pitchFamily="34" charset="0"/>
              </a:rPr>
              <a:t>Opportunities to </a:t>
            </a:r>
            <a:r>
              <a:rPr lang="en-GB" b="1" dirty="0" smtClean="0">
                <a:solidFill>
                  <a:srgbClr val="0070C0"/>
                </a:solidFill>
                <a:latin typeface="Calibri" panose="020F0502020204030204" pitchFamily="34" charset="0"/>
              </a:rPr>
              <a:t>discuss success criteria and rehearse writing out loud</a:t>
            </a:r>
          </a:p>
          <a:p>
            <a:pPr marL="285750" indent="-285750">
              <a:buFont typeface="Wingdings" panose="05000000000000000000" pitchFamily="2" charset="2"/>
              <a:buChar char="ü"/>
            </a:pPr>
            <a:endParaRPr lang="en-GB" b="1" dirty="0">
              <a:solidFill>
                <a:srgbClr val="0070C0"/>
              </a:solidFill>
              <a:latin typeface="Calibri" panose="020F0502020204030204" pitchFamily="34" charset="0"/>
            </a:endParaRPr>
          </a:p>
          <a:p>
            <a:pPr marL="285750" indent="-285750">
              <a:buFont typeface="Wingdings" panose="05000000000000000000" pitchFamily="2" charset="2"/>
              <a:buChar char="ü"/>
            </a:pPr>
            <a:r>
              <a:rPr lang="en-GB" b="1" dirty="0" smtClean="0">
                <a:solidFill>
                  <a:srgbClr val="0070C0"/>
                </a:solidFill>
                <a:latin typeface="Calibri" panose="020F0502020204030204" pitchFamily="34" charset="0"/>
              </a:rPr>
              <a:t>Use scaffolding</a:t>
            </a:r>
            <a:endParaRPr lang="en-GB" b="1" dirty="0">
              <a:solidFill>
                <a:srgbClr val="0070C0"/>
              </a:solidFill>
              <a:latin typeface="Calibri" panose="020F0502020204030204" pitchFamily="34" charset="0"/>
            </a:endParaRPr>
          </a:p>
          <a:p>
            <a:pPr marL="285750" indent="-285750">
              <a:buFont typeface="Wingdings" panose="05000000000000000000" pitchFamily="2" charset="2"/>
              <a:buChar char="ü"/>
            </a:pPr>
            <a:endParaRPr lang="en-GB" b="1" dirty="0">
              <a:solidFill>
                <a:srgbClr val="0070C0"/>
              </a:solidFill>
              <a:latin typeface="Calibri" panose="020F0502020204030204" pitchFamily="34" charset="0"/>
            </a:endParaRPr>
          </a:p>
          <a:p>
            <a:pPr marL="285750" indent="-285750">
              <a:buFont typeface="Wingdings" panose="05000000000000000000" pitchFamily="2" charset="2"/>
              <a:buChar char="ü"/>
            </a:pPr>
            <a:r>
              <a:rPr lang="en-GB" b="1" dirty="0">
                <a:solidFill>
                  <a:srgbClr val="0070C0"/>
                </a:solidFill>
                <a:latin typeface="Calibri" panose="020F0502020204030204" pitchFamily="34" charset="0"/>
              </a:rPr>
              <a:t>Writing partners – reread work, self correct</a:t>
            </a:r>
          </a:p>
          <a:p>
            <a:pPr marL="285750" indent="-285750">
              <a:buFont typeface="Wingdings" panose="05000000000000000000" pitchFamily="2" charset="2"/>
              <a:buChar char="ü"/>
            </a:pPr>
            <a:endParaRPr lang="en-GB" b="1" dirty="0">
              <a:solidFill>
                <a:srgbClr val="0070C0"/>
              </a:solidFill>
              <a:latin typeface="Calibri" panose="020F0502020204030204" pitchFamily="34" charset="0"/>
            </a:endParaRPr>
          </a:p>
          <a:p>
            <a:pPr marL="285750" indent="-285750">
              <a:buFont typeface="Wingdings" panose="05000000000000000000" pitchFamily="2" charset="2"/>
              <a:buChar char="ü"/>
            </a:pPr>
            <a:r>
              <a:rPr lang="en-GB" b="1" dirty="0">
                <a:solidFill>
                  <a:srgbClr val="0070C0"/>
                </a:solidFill>
                <a:latin typeface="Calibri" panose="020F0502020204030204" pitchFamily="34" charset="0"/>
              </a:rPr>
              <a:t>Talk about the structure of English – similarities/ differences with other languages</a:t>
            </a:r>
          </a:p>
          <a:p>
            <a:pPr marL="285750" indent="-285750">
              <a:buFont typeface="Wingdings" panose="05000000000000000000" pitchFamily="2" charset="2"/>
              <a:buChar char="ü"/>
            </a:pPr>
            <a:endParaRPr lang="en-GB" b="1" dirty="0">
              <a:solidFill>
                <a:srgbClr val="0070C0"/>
              </a:solidFill>
              <a:latin typeface="Calibri" panose="020F0502020204030204" pitchFamily="34" charset="0"/>
            </a:endParaRPr>
          </a:p>
          <a:p>
            <a:pPr marL="285750" indent="-285750">
              <a:buFont typeface="Wingdings" panose="05000000000000000000" pitchFamily="2" charset="2"/>
              <a:buChar char="ü"/>
            </a:pPr>
            <a:r>
              <a:rPr lang="en-GB" b="1" dirty="0">
                <a:solidFill>
                  <a:srgbClr val="0070C0"/>
                </a:solidFill>
                <a:latin typeface="Calibri" panose="020F0502020204030204" pitchFamily="34" charset="0"/>
              </a:rPr>
              <a:t>Correction Code - teach grammar/  spelling rules</a:t>
            </a:r>
          </a:p>
        </p:txBody>
      </p:sp>
      <p:sp>
        <p:nvSpPr>
          <p:cNvPr id="6" name="Rectangle 5"/>
          <p:cNvSpPr/>
          <p:nvPr/>
        </p:nvSpPr>
        <p:spPr>
          <a:xfrm>
            <a:off x="1403648" y="376367"/>
            <a:ext cx="7344816" cy="461665"/>
          </a:xfrm>
          <a:prstGeom prst="rect">
            <a:avLst/>
          </a:prstGeom>
        </p:spPr>
        <p:txBody>
          <a:bodyPr wrap="square">
            <a:spAutoFit/>
          </a:bodyPr>
          <a:lstStyle/>
          <a:p>
            <a:r>
              <a:rPr lang="en-GB" sz="2400" dirty="0"/>
              <a:t>Additional Strategies for Advanced EAL Learners</a:t>
            </a:r>
          </a:p>
        </p:txBody>
      </p:sp>
    </p:spTree>
    <p:extLst>
      <p:ext uri="{BB962C8B-B14F-4D97-AF65-F5344CB8AC3E}">
        <p14:creationId xmlns:p14="http://schemas.microsoft.com/office/powerpoint/2010/main" val="17554347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27701" y="131620"/>
            <a:ext cx="3124777" cy="1143000"/>
          </a:xfrm>
        </p:spPr>
        <p:txBody>
          <a:bodyPr/>
          <a:lstStyle/>
          <a:p>
            <a:r>
              <a:rPr lang="en-GB" dirty="0" smtClean="0">
                <a:latin typeface="Comic Sans MS" pitchFamily="66" charset="0"/>
              </a:rPr>
              <a:t>Resources</a:t>
            </a:r>
            <a:endParaRPr lang="en-GB" dirty="0">
              <a:latin typeface="Comic Sans MS" pitchFamily="66"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701" y="1114355"/>
            <a:ext cx="3216037" cy="221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05724"/>
            <a:ext cx="2364854" cy="236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35" r="12431"/>
          <a:stretch/>
        </p:blipFill>
        <p:spPr bwMode="auto">
          <a:xfrm>
            <a:off x="3779912" y="188640"/>
            <a:ext cx="2640767" cy="279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875" y="548680"/>
            <a:ext cx="1969646" cy="2634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4985" y="2703095"/>
            <a:ext cx="2144155" cy="179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0714" y="2876072"/>
            <a:ext cx="1725613"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706" y="4955697"/>
            <a:ext cx="2634279" cy="186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1887" y="4955697"/>
            <a:ext cx="29321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7864" y="5116673"/>
            <a:ext cx="2565896" cy="154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2059" y="3183816"/>
            <a:ext cx="2223402" cy="1871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3470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1978" y="5013176"/>
            <a:ext cx="7056784" cy="1231106"/>
          </a:xfrm>
          <a:prstGeom prst="rect">
            <a:avLst/>
          </a:prstGeom>
          <a:noFill/>
          <a:ln>
            <a:solidFill>
              <a:schemeClr val="bg1"/>
            </a:solidFill>
          </a:ln>
          <a:effectLst>
            <a:glow rad="228600">
              <a:schemeClr val="accent2">
                <a:satMod val="175000"/>
                <a:alpha val="40000"/>
              </a:schemeClr>
            </a:glow>
          </a:effectLst>
        </p:spPr>
        <p:txBody>
          <a:bodyPr wrap="square" rtlCol="0">
            <a:spAutoFit/>
          </a:bodyPr>
          <a:lstStyle/>
          <a:p>
            <a:endParaRPr lang="en-GB" dirty="0"/>
          </a:p>
          <a:p>
            <a:pPr marL="285750" indent="-285750">
              <a:buFont typeface="Arial" panose="020B0604020202020204" pitchFamily="34" charset="0"/>
              <a:buChar char="•"/>
            </a:pPr>
            <a:r>
              <a:rPr lang="en-GB" sz="2800" dirty="0" smtClean="0">
                <a:latin typeface="Book Antiqua" panose="02040602050305030304" pitchFamily="18" charset="0"/>
              </a:rPr>
              <a:t>One action that you are going to take in your school as a result of this training.   </a:t>
            </a:r>
            <a:endParaRPr lang="en-GB" sz="2800" dirty="0">
              <a:latin typeface="Book Antiqua" panose="02040602050305030304" pitchFamily="18" charset="0"/>
            </a:endParaRPr>
          </a:p>
        </p:txBody>
      </p:sp>
      <p:sp>
        <p:nvSpPr>
          <p:cNvPr id="5" name="TextBox 4"/>
          <p:cNvSpPr txBox="1"/>
          <p:nvPr/>
        </p:nvSpPr>
        <p:spPr>
          <a:xfrm>
            <a:off x="1250188" y="3509719"/>
            <a:ext cx="7227359" cy="584775"/>
          </a:xfrm>
          <a:prstGeom prst="rect">
            <a:avLst/>
          </a:prstGeom>
          <a:noFill/>
          <a:ln>
            <a:solidFill>
              <a:schemeClr val="bg1"/>
            </a:solidFill>
          </a:ln>
          <a:effectLst>
            <a:glow rad="228600">
              <a:schemeClr val="accent2">
                <a:satMod val="175000"/>
                <a:alpha val="40000"/>
              </a:schemeClr>
            </a:glow>
          </a:effectLst>
        </p:spPr>
        <p:txBody>
          <a:bodyPr wrap="square" rtlCol="0">
            <a:spAutoFit/>
          </a:bodyPr>
          <a:lstStyle/>
          <a:p>
            <a:pPr marL="285750" indent="-285750">
              <a:buFont typeface="Arial" panose="020B0604020202020204" pitchFamily="34" charset="0"/>
              <a:buChar char="•"/>
            </a:pPr>
            <a:r>
              <a:rPr lang="en-GB" sz="2400" b="1" dirty="0" smtClean="0"/>
              <a:t>Something new that you have learned today</a:t>
            </a:r>
            <a:r>
              <a:rPr lang="en-GB" sz="3200" b="1" dirty="0" smtClean="0"/>
              <a:t>. </a:t>
            </a:r>
            <a:endParaRPr lang="en-GB" sz="3200" b="1" dirty="0"/>
          </a:p>
        </p:txBody>
      </p:sp>
      <p:sp>
        <p:nvSpPr>
          <p:cNvPr id="6" name="TextBox 5"/>
          <p:cNvSpPr txBox="1"/>
          <p:nvPr/>
        </p:nvSpPr>
        <p:spPr>
          <a:xfrm>
            <a:off x="1979712" y="692696"/>
            <a:ext cx="6120680" cy="769441"/>
          </a:xfrm>
          <a:prstGeom prst="rect">
            <a:avLst/>
          </a:prstGeom>
          <a:noFill/>
        </p:spPr>
        <p:txBody>
          <a:bodyPr wrap="square" rtlCol="0">
            <a:spAutoFit/>
          </a:bodyPr>
          <a:lstStyle/>
          <a:p>
            <a:r>
              <a:rPr lang="en-GB" sz="4400" b="1" u="sng" dirty="0" smtClean="0"/>
              <a:t>Exit Pass</a:t>
            </a:r>
            <a:endParaRPr lang="en-GB" sz="4400" b="1" u="sng" dirty="0"/>
          </a:p>
        </p:txBody>
      </p:sp>
      <p:sp>
        <p:nvSpPr>
          <p:cNvPr id="7" name="TextBox 6"/>
          <p:cNvSpPr txBox="1"/>
          <p:nvPr/>
        </p:nvSpPr>
        <p:spPr>
          <a:xfrm>
            <a:off x="1691680" y="1988840"/>
            <a:ext cx="6817349" cy="523220"/>
          </a:xfrm>
          <a:prstGeom prst="rect">
            <a:avLst/>
          </a:prstGeom>
          <a:noFill/>
        </p:spPr>
        <p:txBody>
          <a:bodyPr wrap="square" rtlCol="0">
            <a:spAutoFit/>
          </a:bodyPr>
          <a:lstStyle/>
          <a:p>
            <a:r>
              <a:rPr lang="en-GB" sz="2800" dirty="0" smtClean="0"/>
              <a:t>Please use post-its to note: </a:t>
            </a:r>
            <a:endParaRPr lang="en-GB"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90574"/>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7696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hlinkClick r:id="rId2"/>
              </a:rPr>
              <a:t>e</a:t>
            </a:r>
            <a:r>
              <a:rPr lang="en-GB" dirty="0" smtClean="0">
                <a:solidFill>
                  <a:schemeClr val="bg1"/>
                </a:solidFill>
                <a:hlinkClick r:id="rId2"/>
              </a:rPr>
              <a:t>alhighland.org.uk</a:t>
            </a:r>
            <a:endParaRPr lang="en-GB" dirty="0">
              <a:solidFill>
                <a:schemeClr val="bg1"/>
              </a:solidFill>
            </a:endParaRPr>
          </a:p>
        </p:txBody>
      </p:sp>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5100" y="1508351"/>
            <a:ext cx="7499350" cy="4679497"/>
          </a:xfrm>
        </p:spPr>
      </p:pic>
    </p:spTree>
    <p:extLst>
      <p:ext uri="{BB962C8B-B14F-4D97-AF65-F5344CB8AC3E}">
        <p14:creationId xmlns:p14="http://schemas.microsoft.com/office/powerpoint/2010/main" val="3795503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9562" y="1988840"/>
            <a:ext cx="6768752" cy="646331"/>
          </a:xfrm>
          <a:prstGeom prst="rect">
            <a:avLst/>
          </a:prstGeom>
          <a:noFill/>
        </p:spPr>
        <p:txBody>
          <a:bodyPr wrap="square" rtlCol="0">
            <a:spAutoFit/>
          </a:bodyPr>
          <a:lstStyle/>
          <a:p>
            <a:r>
              <a:rPr lang="en-GB" sz="3600" dirty="0" smtClean="0"/>
              <a:t>Jenny.Gray2@highland.gov.uk</a:t>
            </a:r>
            <a:endParaRPr lang="en-GB" sz="3600" dirty="0"/>
          </a:p>
        </p:txBody>
      </p:sp>
      <p:sp>
        <p:nvSpPr>
          <p:cNvPr id="6" name="TextBox 5"/>
          <p:cNvSpPr txBox="1"/>
          <p:nvPr/>
        </p:nvSpPr>
        <p:spPr>
          <a:xfrm>
            <a:off x="1766969" y="3284984"/>
            <a:ext cx="6768752" cy="646331"/>
          </a:xfrm>
          <a:prstGeom prst="rect">
            <a:avLst/>
          </a:prstGeom>
          <a:noFill/>
        </p:spPr>
        <p:txBody>
          <a:bodyPr wrap="square" rtlCol="0">
            <a:spAutoFit/>
          </a:bodyPr>
          <a:lstStyle/>
          <a:p>
            <a:r>
              <a:rPr lang="en-GB" sz="3600" dirty="0" smtClean="0"/>
              <a:t>Alison.Roy@highland.gov.uk</a:t>
            </a:r>
            <a:endParaRPr lang="en-GB" sz="3600" dirty="0"/>
          </a:p>
        </p:txBody>
      </p:sp>
      <p:sp>
        <p:nvSpPr>
          <p:cNvPr id="7" name="TextBox 6"/>
          <p:cNvSpPr txBox="1"/>
          <p:nvPr/>
        </p:nvSpPr>
        <p:spPr>
          <a:xfrm>
            <a:off x="1813859" y="4692775"/>
            <a:ext cx="6768752" cy="646331"/>
          </a:xfrm>
          <a:prstGeom prst="rect">
            <a:avLst/>
          </a:prstGeom>
          <a:noFill/>
        </p:spPr>
        <p:txBody>
          <a:bodyPr wrap="square" rtlCol="0">
            <a:spAutoFit/>
          </a:bodyPr>
          <a:lstStyle/>
          <a:p>
            <a:r>
              <a:rPr lang="en-GB" sz="3600" dirty="0" smtClean="0"/>
              <a:t>Peter.Fenton@highland.gov.uk</a:t>
            </a:r>
            <a:endParaRPr lang="en-GB" sz="3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258519"/>
            <a:ext cx="2286000" cy="1730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9376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True or false?</a:t>
            </a:r>
            <a:endParaRPr lang="en-GB" dirty="0"/>
          </a:p>
        </p:txBody>
      </p:sp>
      <p:sp>
        <p:nvSpPr>
          <p:cNvPr id="3" name="Content Placeholder 2"/>
          <p:cNvSpPr>
            <a:spLocks noGrp="1"/>
          </p:cNvSpPr>
          <p:nvPr>
            <p:ph idx="1"/>
          </p:nvPr>
        </p:nvSpPr>
        <p:spPr/>
        <p:txBody>
          <a:bodyPr>
            <a:normAutofit/>
          </a:bodyPr>
          <a:lstStyle/>
          <a:p>
            <a:pPr marL="114300" indent="0">
              <a:buNone/>
            </a:pPr>
            <a:r>
              <a:rPr lang="en-GB" sz="3200" dirty="0" smtClean="0"/>
              <a:t>False statements         True statements</a:t>
            </a:r>
            <a:endParaRPr lang="en-GB" sz="3200" dirty="0"/>
          </a:p>
        </p:txBody>
      </p:sp>
      <p:cxnSp>
        <p:nvCxnSpPr>
          <p:cNvPr id="4" name="Straight Connector 3"/>
          <p:cNvCxnSpPr/>
          <p:nvPr/>
        </p:nvCxnSpPr>
        <p:spPr>
          <a:xfrm>
            <a:off x="4716016" y="1340768"/>
            <a:ext cx="0" cy="5184576"/>
          </a:xfrm>
          <a:prstGeom prst="line">
            <a:avLst/>
          </a:prstGeom>
          <a:ln w="1174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244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260648"/>
            <a:ext cx="7498080" cy="1143000"/>
          </a:xfrm>
        </p:spPr>
        <p:txBody>
          <a:bodyPr>
            <a:normAutofit fontScale="90000"/>
          </a:bodyPr>
          <a:lstStyle/>
          <a:p>
            <a:r>
              <a:rPr lang="en-GB" sz="7200" dirty="0" smtClean="0"/>
              <a:t>False</a:t>
            </a:r>
            <a:endParaRPr lang="en-GB" sz="7200" dirty="0"/>
          </a:p>
        </p:txBody>
      </p:sp>
      <p:sp>
        <p:nvSpPr>
          <p:cNvPr id="6" name="TextBox 5"/>
          <p:cNvSpPr txBox="1"/>
          <p:nvPr/>
        </p:nvSpPr>
        <p:spPr>
          <a:xfrm>
            <a:off x="1164884" y="1196752"/>
            <a:ext cx="7386912" cy="5970865"/>
          </a:xfrm>
          <a:prstGeom prst="rect">
            <a:avLst/>
          </a:prstGeom>
          <a:noFill/>
        </p:spPr>
        <p:txBody>
          <a:bodyPr wrap="square" rtlCol="0">
            <a:spAutoFit/>
          </a:bodyPr>
          <a:lstStyle/>
          <a:p>
            <a:pPr marL="457200" indent="-457200">
              <a:buFont typeface="Wingdings" panose="05000000000000000000" pitchFamily="2" charset="2"/>
              <a:buChar char="q"/>
            </a:pPr>
            <a:r>
              <a:rPr lang="en-GB" sz="2800" dirty="0">
                <a:latin typeface="Cambria"/>
                <a:ea typeface="Times New Roman"/>
                <a:cs typeface="Times New Roman"/>
              </a:rPr>
              <a:t>Most people in the world are fluent in just one language</a:t>
            </a:r>
          </a:p>
          <a:p>
            <a:pPr marL="457200" indent="-457200">
              <a:buFont typeface="Wingdings" panose="05000000000000000000" pitchFamily="2" charset="2"/>
              <a:buChar char="q"/>
            </a:pPr>
            <a:r>
              <a:rPr lang="en-GB" sz="2800" dirty="0" smtClean="0">
                <a:latin typeface="Cambria"/>
                <a:ea typeface="Times New Roman"/>
                <a:cs typeface="Times New Roman"/>
              </a:rPr>
              <a:t>If learners continue to use their home language alongside using English they will become confused</a:t>
            </a:r>
          </a:p>
          <a:p>
            <a:pPr marL="457200" indent="-457200">
              <a:buFont typeface="Wingdings" panose="05000000000000000000" pitchFamily="2" charset="2"/>
              <a:buChar char="q"/>
            </a:pPr>
            <a:r>
              <a:rPr lang="en-GB" sz="2800" dirty="0" smtClean="0">
                <a:latin typeface="Cambria"/>
                <a:ea typeface="Times New Roman"/>
                <a:cs typeface="Times New Roman"/>
              </a:rPr>
              <a:t>Children and young people will  have a better level of English if their parents speak English at home.</a:t>
            </a:r>
            <a:endParaRPr lang="en-GB" sz="2800" dirty="0" smtClean="0">
              <a:latin typeface="Calibri"/>
              <a:ea typeface="Calibri"/>
              <a:cs typeface="Times New Roman"/>
            </a:endParaRPr>
          </a:p>
          <a:p>
            <a:pPr marL="457200" indent="-457200">
              <a:buFont typeface="Wingdings" panose="05000000000000000000" pitchFamily="2" charset="2"/>
              <a:buChar char="q"/>
            </a:pPr>
            <a:r>
              <a:rPr lang="en-GB" sz="2800" dirty="0" smtClean="0">
                <a:latin typeface="Cambria"/>
                <a:ea typeface="Times New Roman"/>
                <a:cs typeface="Times New Roman"/>
              </a:rPr>
              <a:t>If they aren’t speaking English within a few months, there might be another ASN.</a:t>
            </a:r>
            <a:endParaRPr lang="en-GB" sz="2800" dirty="0" smtClean="0">
              <a:latin typeface="Calibri"/>
              <a:ea typeface="Calibri"/>
              <a:cs typeface="Times New Roman"/>
            </a:endParaRPr>
          </a:p>
          <a:p>
            <a:pPr marL="457200" indent="-457200">
              <a:buFont typeface="Wingdings" panose="05000000000000000000" pitchFamily="2" charset="2"/>
              <a:buChar char="q"/>
            </a:pPr>
            <a:r>
              <a:rPr lang="en-GB" sz="2800" dirty="0" smtClean="0">
                <a:latin typeface="Cambria"/>
                <a:ea typeface="Times New Roman"/>
                <a:cs typeface="Times New Roman"/>
              </a:rPr>
              <a:t>Pupils should be grouped according to their level of English, not their ability level.</a:t>
            </a:r>
          </a:p>
          <a:p>
            <a:pPr marL="457200" indent="-457200">
              <a:buFont typeface="Wingdings" panose="05000000000000000000" pitchFamily="2" charset="2"/>
              <a:buChar char="q"/>
            </a:pPr>
            <a:endParaRPr lang="en-GB" sz="2800" dirty="0" smtClean="0">
              <a:latin typeface="Calibri"/>
              <a:ea typeface="Calibri"/>
              <a:cs typeface="Times New Roman"/>
            </a:endParaRPr>
          </a:p>
          <a:p>
            <a:endParaRPr lang="en-GB" dirty="0"/>
          </a:p>
        </p:txBody>
      </p:sp>
    </p:spTree>
    <p:extLst>
      <p:ext uri="{BB962C8B-B14F-4D97-AF65-F5344CB8AC3E}">
        <p14:creationId xmlns:p14="http://schemas.microsoft.com/office/powerpoint/2010/main" val="266850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754" y="0"/>
            <a:ext cx="6965245" cy="1202485"/>
          </a:xfrm>
        </p:spPr>
        <p:txBody>
          <a:bodyPr>
            <a:normAutofit/>
          </a:bodyPr>
          <a:lstStyle/>
          <a:p>
            <a:r>
              <a:rPr lang="en-GB" sz="6600" dirty="0" smtClean="0"/>
              <a:t>True</a:t>
            </a:r>
            <a:endParaRPr lang="en-GB" sz="6600" dirty="0"/>
          </a:p>
        </p:txBody>
      </p:sp>
      <p:sp>
        <p:nvSpPr>
          <p:cNvPr id="8" name="TextBox 7"/>
          <p:cNvSpPr txBox="1"/>
          <p:nvPr/>
        </p:nvSpPr>
        <p:spPr>
          <a:xfrm>
            <a:off x="1115616" y="1124744"/>
            <a:ext cx="7726125" cy="5216813"/>
          </a:xfrm>
          <a:prstGeom prst="rect">
            <a:avLst/>
          </a:prstGeom>
          <a:noFill/>
        </p:spPr>
        <p:txBody>
          <a:bodyPr wrap="square" rtlCol="0">
            <a:spAutoFit/>
          </a:bodyPr>
          <a:lstStyle/>
          <a:p>
            <a:pPr marL="457200" indent="-457200">
              <a:buFont typeface="Wingdings" panose="05000000000000000000" pitchFamily="2" charset="2"/>
              <a:buChar char="ü"/>
            </a:pPr>
            <a:r>
              <a:rPr lang="en-GB" sz="2800" dirty="0" smtClean="0">
                <a:latin typeface="Cambria"/>
                <a:ea typeface="Times New Roman"/>
                <a:cs typeface="Times New Roman"/>
              </a:rPr>
              <a:t>It </a:t>
            </a:r>
            <a:r>
              <a:rPr lang="en-GB" sz="2800" dirty="0">
                <a:latin typeface="Cambria"/>
                <a:ea typeface="Times New Roman"/>
                <a:cs typeface="Times New Roman"/>
              </a:rPr>
              <a:t>can take </a:t>
            </a:r>
            <a:r>
              <a:rPr lang="en-GB" sz="2800" dirty="0" smtClean="0">
                <a:latin typeface="Cambria"/>
                <a:ea typeface="Times New Roman"/>
                <a:cs typeface="Times New Roman"/>
              </a:rPr>
              <a:t>5-7 </a:t>
            </a:r>
            <a:r>
              <a:rPr lang="en-GB" sz="2800" dirty="0">
                <a:latin typeface="Cambria"/>
                <a:ea typeface="Times New Roman"/>
                <a:cs typeface="Times New Roman"/>
              </a:rPr>
              <a:t>years or </a:t>
            </a:r>
            <a:r>
              <a:rPr lang="en-GB" sz="2800" dirty="0" smtClean="0">
                <a:latin typeface="Cambria"/>
                <a:ea typeface="Times New Roman"/>
                <a:cs typeface="Times New Roman"/>
              </a:rPr>
              <a:t>longer </a:t>
            </a:r>
            <a:r>
              <a:rPr lang="en-GB" sz="2800" dirty="0">
                <a:latin typeface="Cambria"/>
                <a:ea typeface="Times New Roman"/>
                <a:cs typeface="Times New Roman"/>
              </a:rPr>
              <a:t>to develop the language to achieve potential across the curriculum</a:t>
            </a:r>
            <a:r>
              <a:rPr lang="en-GB" sz="2800" dirty="0" smtClean="0">
                <a:latin typeface="Cambria"/>
                <a:ea typeface="Times New Roman"/>
                <a:cs typeface="Times New Roman"/>
              </a:rPr>
              <a:t>.</a:t>
            </a:r>
            <a:endParaRPr lang="en-GB" sz="2800" dirty="0">
              <a:latin typeface="Calibri"/>
              <a:ea typeface="Calibri"/>
              <a:cs typeface="Times New Roman"/>
            </a:endParaRPr>
          </a:p>
          <a:p>
            <a:pPr marL="457200" indent="-457200">
              <a:buFont typeface="Wingdings" panose="05000000000000000000" pitchFamily="2" charset="2"/>
              <a:buChar char="ü"/>
            </a:pPr>
            <a:r>
              <a:rPr lang="en-GB" sz="2800" dirty="0" smtClean="0">
                <a:latin typeface="Cambria"/>
                <a:ea typeface="Times New Roman"/>
                <a:cs typeface="Times New Roman"/>
              </a:rPr>
              <a:t>It </a:t>
            </a:r>
            <a:r>
              <a:rPr lang="en-GB" sz="2800" dirty="0">
                <a:latin typeface="Cambria"/>
                <a:ea typeface="Times New Roman"/>
                <a:cs typeface="Times New Roman"/>
              </a:rPr>
              <a:t>takes as much as 2 years to acquire everyday social language</a:t>
            </a:r>
            <a:r>
              <a:rPr lang="en-GB" sz="2800" dirty="0" smtClean="0">
                <a:latin typeface="Cambria"/>
                <a:ea typeface="Times New Roman"/>
                <a:cs typeface="Times New Roman"/>
              </a:rPr>
              <a:t>.</a:t>
            </a:r>
          </a:p>
          <a:p>
            <a:pPr marL="457200" indent="-457200">
              <a:buFont typeface="Wingdings" panose="05000000000000000000" pitchFamily="2" charset="2"/>
              <a:buChar char="ü"/>
            </a:pPr>
            <a:r>
              <a:rPr lang="en-GB" sz="2800" dirty="0" smtClean="0">
                <a:latin typeface="Cambria"/>
                <a:ea typeface="Times New Roman"/>
                <a:cs typeface="Times New Roman"/>
              </a:rPr>
              <a:t>By </a:t>
            </a:r>
            <a:r>
              <a:rPr lang="en-GB" sz="2800" dirty="0">
                <a:latin typeface="Cambria"/>
                <a:ea typeface="Times New Roman"/>
                <a:cs typeface="Times New Roman"/>
              </a:rPr>
              <a:t>law, school have to promote race equality</a:t>
            </a:r>
            <a:r>
              <a:rPr lang="en-GB" sz="2800" dirty="0" smtClean="0">
                <a:latin typeface="Cambria"/>
                <a:ea typeface="Times New Roman"/>
                <a:cs typeface="Times New Roman"/>
              </a:rPr>
              <a:t>.</a:t>
            </a:r>
          </a:p>
          <a:p>
            <a:pPr marL="457200" indent="-457200">
              <a:buFont typeface="Wingdings" panose="05000000000000000000" pitchFamily="2" charset="2"/>
              <a:buChar char="ü"/>
            </a:pPr>
            <a:r>
              <a:rPr lang="en-GB" sz="2800" dirty="0" smtClean="0">
                <a:latin typeface="Cambria"/>
                <a:ea typeface="Times New Roman"/>
                <a:cs typeface="Times New Roman"/>
              </a:rPr>
              <a:t>Learning </a:t>
            </a:r>
            <a:r>
              <a:rPr lang="en-GB" sz="2800" dirty="0">
                <a:latin typeface="Cambria"/>
                <a:ea typeface="Times New Roman"/>
                <a:cs typeface="Times New Roman"/>
              </a:rPr>
              <a:t>an additional language may mean it’s easier to learn another language</a:t>
            </a:r>
            <a:r>
              <a:rPr lang="en-GB" sz="2800" dirty="0" smtClean="0">
                <a:latin typeface="Cambria"/>
                <a:ea typeface="Times New Roman"/>
                <a:cs typeface="Times New Roman"/>
              </a:rPr>
              <a:t>.</a:t>
            </a:r>
          </a:p>
          <a:p>
            <a:pPr marL="457200" indent="-457200">
              <a:buFont typeface="Wingdings" panose="05000000000000000000" pitchFamily="2" charset="2"/>
              <a:buChar char="ü"/>
            </a:pPr>
            <a:r>
              <a:rPr lang="en-GB" sz="2800" dirty="0" smtClean="0">
                <a:latin typeface="Cambria" panose="02040503050406030204" pitchFamily="18" charset="0"/>
                <a:ea typeface="Calibri"/>
                <a:cs typeface="Times New Roman"/>
              </a:rPr>
              <a:t>Ethnic minority parents tend to be less involved in their child’s UK education </a:t>
            </a:r>
            <a:endParaRPr lang="en-GB" sz="2800" dirty="0">
              <a:latin typeface="Cambria" panose="02040503050406030204" pitchFamily="18" charset="0"/>
              <a:ea typeface="Calibri"/>
              <a:cs typeface="Times New Roman"/>
            </a:endParaRPr>
          </a:p>
          <a:p>
            <a:endParaRPr lang="en-GB" sz="1000" dirty="0">
              <a:latin typeface="Calibri"/>
              <a:ea typeface="Calibri"/>
              <a:cs typeface="Times New Roman"/>
            </a:endParaRPr>
          </a:p>
          <a:p>
            <a:endParaRPr lang="en-GB" sz="1100" dirty="0">
              <a:latin typeface="Calibri"/>
              <a:ea typeface="Calibri"/>
              <a:cs typeface="Times New Roman"/>
            </a:endParaRPr>
          </a:p>
          <a:p>
            <a:endParaRPr lang="en-GB" sz="1400" dirty="0">
              <a:latin typeface="Calibri"/>
              <a:ea typeface="Calibri"/>
              <a:cs typeface="Times New Roman"/>
            </a:endParaRPr>
          </a:p>
          <a:p>
            <a:endParaRPr lang="en-GB" dirty="0"/>
          </a:p>
        </p:txBody>
      </p:sp>
    </p:spTree>
    <p:extLst>
      <p:ext uri="{BB962C8B-B14F-4D97-AF65-F5344CB8AC3E}">
        <p14:creationId xmlns:p14="http://schemas.microsoft.com/office/powerpoint/2010/main" val="151040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1000"/>
                                        <p:tgtEl>
                                          <p:spTgt spid="8">
                                            <p:txEl>
                                              <p:pRg st="2" end="2"/>
                                            </p:txEl>
                                          </p:spTgt>
                                        </p:tgtEl>
                                      </p:cBhvr>
                                    </p:animEffect>
                                    <p:anim calcmode="lin" valueType="num">
                                      <p:cBhvr>
                                        <p:cTn id="1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barn(inVertical)">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wheel(1)">
                                      <p:cBhvr>
                                        <p:cTn id="28"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562392"/>
          </a:xfrm>
        </p:spPr>
        <p:txBody>
          <a:bodyPr>
            <a:noAutofit/>
          </a:bodyPr>
          <a:lstStyle/>
          <a:p>
            <a:pPr algn="ctr"/>
            <a:r>
              <a:rPr lang="en-GB" sz="3600" dirty="0" smtClean="0"/>
              <a:t>The Background and experience of EAL learners</a:t>
            </a:r>
            <a:endParaRPr lang="en-GB" sz="3600" dirty="0"/>
          </a:p>
        </p:txBody>
      </p:sp>
      <p:cxnSp>
        <p:nvCxnSpPr>
          <p:cNvPr id="10" name="Straight Arrow Connector 9"/>
          <p:cNvCxnSpPr/>
          <p:nvPr/>
        </p:nvCxnSpPr>
        <p:spPr>
          <a:xfrm>
            <a:off x="4312386" y="1672752"/>
            <a:ext cx="1728192" cy="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12" name="Rectangle 11"/>
          <p:cNvSpPr/>
          <p:nvPr/>
        </p:nvSpPr>
        <p:spPr>
          <a:xfrm>
            <a:off x="1174631" y="1048434"/>
            <a:ext cx="2952328"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11" name="TextBox 10"/>
          <p:cNvSpPr txBox="1"/>
          <p:nvPr/>
        </p:nvSpPr>
        <p:spPr>
          <a:xfrm>
            <a:off x="1352437" y="1291352"/>
            <a:ext cx="2664296" cy="369332"/>
          </a:xfrm>
          <a:prstGeom prst="rect">
            <a:avLst/>
          </a:prstGeom>
          <a:noFill/>
          <a:ln>
            <a:noFill/>
          </a:ln>
        </p:spPr>
        <p:txBody>
          <a:bodyPr wrap="square" rtlCol="0">
            <a:spAutoFit/>
          </a:bodyPr>
          <a:lstStyle/>
          <a:p>
            <a:pPr algn="ctr"/>
            <a:r>
              <a:rPr lang="en-GB" dirty="0" smtClean="0"/>
              <a:t>Born in the UK</a:t>
            </a:r>
            <a:endParaRPr lang="en-GB" dirty="0"/>
          </a:p>
        </p:txBody>
      </p:sp>
      <p:sp>
        <p:nvSpPr>
          <p:cNvPr id="14" name="Rectangle 13"/>
          <p:cNvSpPr/>
          <p:nvPr/>
        </p:nvSpPr>
        <p:spPr>
          <a:xfrm>
            <a:off x="6199330" y="1043970"/>
            <a:ext cx="2736304" cy="8640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6529645" y="1157316"/>
            <a:ext cx="2088232" cy="646331"/>
          </a:xfrm>
          <a:prstGeom prst="rect">
            <a:avLst/>
          </a:prstGeom>
          <a:noFill/>
          <a:ln>
            <a:noFill/>
          </a:ln>
        </p:spPr>
        <p:txBody>
          <a:bodyPr wrap="square" rtlCol="0">
            <a:spAutoFit/>
          </a:bodyPr>
          <a:lstStyle/>
          <a:p>
            <a:r>
              <a:rPr lang="en-GB" dirty="0" smtClean="0"/>
              <a:t>Completely </a:t>
            </a:r>
            <a:r>
              <a:rPr lang="en-GB" dirty="0"/>
              <a:t>n</a:t>
            </a:r>
            <a:r>
              <a:rPr lang="en-GB" dirty="0" smtClean="0"/>
              <a:t>ew arrival to the UK</a:t>
            </a:r>
            <a:endParaRPr lang="en-GB" dirty="0"/>
          </a:p>
        </p:txBody>
      </p:sp>
      <p:sp>
        <p:nvSpPr>
          <p:cNvPr id="15" name="Rectangle 14"/>
          <p:cNvSpPr/>
          <p:nvPr/>
        </p:nvSpPr>
        <p:spPr>
          <a:xfrm>
            <a:off x="1186536" y="2132856"/>
            <a:ext cx="2952328" cy="94762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17" name="TextBox 16"/>
          <p:cNvSpPr txBox="1"/>
          <p:nvPr/>
        </p:nvSpPr>
        <p:spPr>
          <a:xfrm>
            <a:off x="1298940" y="2171473"/>
            <a:ext cx="2664296" cy="923330"/>
          </a:xfrm>
          <a:prstGeom prst="rect">
            <a:avLst/>
          </a:prstGeom>
          <a:noFill/>
        </p:spPr>
        <p:txBody>
          <a:bodyPr wrap="square" rtlCol="0">
            <a:spAutoFit/>
          </a:bodyPr>
          <a:lstStyle/>
          <a:p>
            <a:r>
              <a:rPr lang="en-GB" dirty="0" smtClean="0"/>
              <a:t>Family intends to stay in the UK and has the legal right to do so</a:t>
            </a:r>
            <a:endParaRPr lang="en-GB" dirty="0"/>
          </a:p>
        </p:txBody>
      </p:sp>
      <p:cxnSp>
        <p:nvCxnSpPr>
          <p:cNvPr id="18" name="Straight Arrow Connector 17"/>
          <p:cNvCxnSpPr/>
          <p:nvPr/>
        </p:nvCxnSpPr>
        <p:spPr>
          <a:xfrm>
            <a:off x="4312386" y="2633783"/>
            <a:ext cx="1728192"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19" name="Rectangle 18"/>
          <p:cNvSpPr/>
          <p:nvPr/>
        </p:nvSpPr>
        <p:spPr>
          <a:xfrm>
            <a:off x="6151603" y="2127920"/>
            <a:ext cx="2844316" cy="94762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0" name="TextBox 19"/>
          <p:cNvSpPr txBox="1"/>
          <p:nvPr/>
        </p:nvSpPr>
        <p:spPr>
          <a:xfrm>
            <a:off x="6312097" y="2170729"/>
            <a:ext cx="2592288" cy="923330"/>
          </a:xfrm>
          <a:prstGeom prst="rect">
            <a:avLst/>
          </a:prstGeom>
          <a:noFill/>
        </p:spPr>
        <p:txBody>
          <a:bodyPr wrap="square" rtlCol="0">
            <a:spAutoFit/>
          </a:bodyPr>
          <a:lstStyle/>
          <a:p>
            <a:r>
              <a:rPr lang="en-GB" dirty="0" smtClean="0"/>
              <a:t>Status to remain in UK is uncertain or time limited</a:t>
            </a:r>
            <a:endParaRPr lang="en-GB" dirty="0"/>
          </a:p>
        </p:txBody>
      </p:sp>
      <p:sp>
        <p:nvSpPr>
          <p:cNvPr id="21" name="Rectangle 20"/>
          <p:cNvSpPr/>
          <p:nvPr/>
        </p:nvSpPr>
        <p:spPr>
          <a:xfrm>
            <a:off x="1208421" y="3321855"/>
            <a:ext cx="2952328" cy="94762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2" name="Rectangle 21"/>
          <p:cNvSpPr/>
          <p:nvPr/>
        </p:nvSpPr>
        <p:spPr>
          <a:xfrm>
            <a:off x="6091318" y="3321853"/>
            <a:ext cx="2952328" cy="94762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23" name="Rectangle 22"/>
          <p:cNvSpPr/>
          <p:nvPr/>
        </p:nvSpPr>
        <p:spPr>
          <a:xfrm>
            <a:off x="1252192" y="4463203"/>
            <a:ext cx="2952328" cy="94762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24" name="Rectangle 23"/>
          <p:cNvSpPr/>
          <p:nvPr/>
        </p:nvSpPr>
        <p:spPr>
          <a:xfrm>
            <a:off x="6097597" y="4463203"/>
            <a:ext cx="2952328" cy="94762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5" name="TextBox 24"/>
          <p:cNvSpPr txBox="1"/>
          <p:nvPr/>
        </p:nvSpPr>
        <p:spPr>
          <a:xfrm>
            <a:off x="1252192" y="3380170"/>
            <a:ext cx="2908557" cy="830997"/>
          </a:xfrm>
          <a:prstGeom prst="rect">
            <a:avLst/>
          </a:prstGeom>
          <a:noFill/>
        </p:spPr>
        <p:txBody>
          <a:bodyPr wrap="square" rtlCol="0">
            <a:spAutoFit/>
          </a:bodyPr>
          <a:lstStyle/>
          <a:p>
            <a:r>
              <a:rPr lang="en-GB" sz="1600" dirty="0" smtClean="0"/>
              <a:t>Orally fluent and fully literate in one or more languages other than English</a:t>
            </a:r>
            <a:endParaRPr lang="en-GB" sz="1600" dirty="0"/>
          </a:p>
        </p:txBody>
      </p:sp>
      <p:sp>
        <p:nvSpPr>
          <p:cNvPr id="26" name="TextBox 25"/>
          <p:cNvSpPr txBox="1"/>
          <p:nvPr/>
        </p:nvSpPr>
        <p:spPr>
          <a:xfrm>
            <a:off x="6334345" y="3493340"/>
            <a:ext cx="2466274" cy="646331"/>
          </a:xfrm>
          <a:prstGeom prst="rect">
            <a:avLst/>
          </a:prstGeom>
          <a:noFill/>
        </p:spPr>
        <p:txBody>
          <a:bodyPr wrap="square" rtlCol="0">
            <a:spAutoFit/>
          </a:bodyPr>
          <a:lstStyle/>
          <a:p>
            <a:r>
              <a:rPr lang="en-GB" dirty="0" smtClean="0"/>
              <a:t>No literacy in first or other languages</a:t>
            </a:r>
            <a:endParaRPr lang="en-GB" dirty="0"/>
          </a:p>
        </p:txBody>
      </p:sp>
      <p:cxnSp>
        <p:nvCxnSpPr>
          <p:cNvPr id="27" name="Straight Arrow Connector 26"/>
          <p:cNvCxnSpPr/>
          <p:nvPr/>
        </p:nvCxnSpPr>
        <p:spPr>
          <a:xfrm>
            <a:off x="4220089" y="3795668"/>
            <a:ext cx="1728192"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28" name="Straight Arrow Connector 27"/>
          <p:cNvCxnSpPr/>
          <p:nvPr/>
        </p:nvCxnSpPr>
        <p:spPr>
          <a:xfrm>
            <a:off x="4312386" y="4932598"/>
            <a:ext cx="1728192"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1403648" y="4690010"/>
            <a:ext cx="2592288" cy="646331"/>
          </a:xfrm>
          <a:prstGeom prst="rect">
            <a:avLst/>
          </a:prstGeom>
          <a:noFill/>
        </p:spPr>
        <p:txBody>
          <a:bodyPr wrap="square" rtlCol="0">
            <a:spAutoFit/>
          </a:bodyPr>
          <a:lstStyle/>
          <a:p>
            <a:pPr algn="ctr"/>
            <a:r>
              <a:rPr lang="en-GB" dirty="0" smtClean="0"/>
              <a:t>No specific additional support need</a:t>
            </a:r>
            <a:endParaRPr lang="en-GB" dirty="0"/>
          </a:p>
        </p:txBody>
      </p:sp>
      <p:cxnSp>
        <p:nvCxnSpPr>
          <p:cNvPr id="30" name="Straight Arrow Connector 29"/>
          <p:cNvCxnSpPr/>
          <p:nvPr/>
        </p:nvCxnSpPr>
        <p:spPr>
          <a:xfrm>
            <a:off x="4312386" y="6093529"/>
            <a:ext cx="1728192"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sp>
        <p:nvSpPr>
          <p:cNvPr id="31" name="TextBox 30"/>
          <p:cNvSpPr txBox="1"/>
          <p:nvPr/>
        </p:nvSpPr>
        <p:spPr>
          <a:xfrm>
            <a:off x="6359679" y="4615454"/>
            <a:ext cx="2466274" cy="646331"/>
          </a:xfrm>
          <a:prstGeom prst="rect">
            <a:avLst/>
          </a:prstGeom>
          <a:noFill/>
        </p:spPr>
        <p:txBody>
          <a:bodyPr wrap="square" rtlCol="0">
            <a:spAutoFit/>
          </a:bodyPr>
          <a:lstStyle/>
          <a:p>
            <a:r>
              <a:rPr lang="en-GB" dirty="0" smtClean="0"/>
              <a:t>Evidence of specific learning difficulties</a:t>
            </a:r>
            <a:endParaRPr lang="en-GB" dirty="0"/>
          </a:p>
        </p:txBody>
      </p:sp>
      <p:sp>
        <p:nvSpPr>
          <p:cNvPr id="32" name="Rectangle 31"/>
          <p:cNvSpPr/>
          <p:nvPr/>
        </p:nvSpPr>
        <p:spPr>
          <a:xfrm>
            <a:off x="1267761" y="5590444"/>
            <a:ext cx="2952328" cy="94762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33" name="Rectangle 32"/>
          <p:cNvSpPr/>
          <p:nvPr/>
        </p:nvSpPr>
        <p:spPr>
          <a:xfrm>
            <a:off x="6116652" y="5629559"/>
            <a:ext cx="2952328" cy="94762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4" name="TextBox 33"/>
          <p:cNvSpPr txBox="1"/>
          <p:nvPr/>
        </p:nvSpPr>
        <p:spPr>
          <a:xfrm>
            <a:off x="1397114" y="5629559"/>
            <a:ext cx="2693621" cy="923330"/>
          </a:xfrm>
          <a:prstGeom prst="rect">
            <a:avLst/>
          </a:prstGeom>
          <a:noFill/>
        </p:spPr>
        <p:txBody>
          <a:bodyPr wrap="square" rtlCol="0">
            <a:spAutoFit/>
          </a:bodyPr>
          <a:lstStyle/>
          <a:p>
            <a:pPr algn="ctr"/>
            <a:r>
              <a:rPr lang="en-GB" dirty="0" smtClean="0"/>
              <a:t>Stable background – intact family and emotionally secure</a:t>
            </a:r>
            <a:endParaRPr lang="en-GB" dirty="0"/>
          </a:p>
        </p:txBody>
      </p:sp>
      <p:sp>
        <p:nvSpPr>
          <p:cNvPr id="35" name="TextBox 34"/>
          <p:cNvSpPr txBox="1"/>
          <p:nvPr/>
        </p:nvSpPr>
        <p:spPr>
          <a:xfrm>
            <a:off x="6170658" y="5632651"/>
            <a:ext cx="2844316" cy="1015663"/>
          </a:xfrm>
          <a:prstGeom prst="rect">
            <a:avLst/>
          </a:prstGeom>
          <a:noFill/>
        </p:spPr>
        <p:txBody>
          <a:bodyPr wrap="square" rtlCol="0">
            <a:spAutoFit/>
          </a:bodyPr>
          <a:lstStyle/>
          <a:p>
            <a:pPr algn="ctr"/>
            <a:r>
              <a:rPr lang="en-GB" sz="1500" dirty="0" smtClean="0"/>
              <a:t>Fragmented family background or unaccompanied minor - possible experience of trauma</a:t>
            </a:r>
            <a:endParaRPr lang="en-GB" sz="1500" dirty="0"/>
          </a:p>
        </p:txBody>
      </p:sp>
    </p:spTree>
    <p:extLst>
      <p:ext uri="{BB962C8B-B14F-4D97-AF65-F5344CB8AC3E}">
        <p14:creationId xmlns:p14="http://schemas.microsoft.com/office/powerpoint/2010/main" val="177056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anim calcmode="lin" valueType="num">
                                      <p:cBhvr>
                                        <p:cTn id="61" dur="1000" fill="hold"/>
                                        <p:tgtEl>
                                          <p:spTgt spid="33"/>
                                        </p:tgtEl>
                                        <p:attrNameLst>
                                          <p:attrName>ppt_x</p:attrName>
                                        </p:attrNameLst>
                                      </p:cBhvr>
                                      <p:tavLst>
                                        <p:tav tm="0">
                                          <p:val>
                                            <p:strVal val="#ppt_x"/>
                                          </p:val>
                                        </p:tav>
                                        <p:tav tm="100000">
                                          <p:val>
                                            <p:strVal val="#ppt_x"/>
                                          </p:val>
                                        </p:tav>
                                      </p:tavLst>
                                    </p:anim>
                                    <p:anim calcmode="lin" valueType="num">
                                      <p:cBhvr>
                                        <p:cTn id="6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19" grpId="0" animBg="1"/>
      <p:bldP spid="20" grpId="0"/>
      <p:bldP spid="22" grpId="0" animBg="1"/>
      <p:bldP spid="24" grpId="0" animBg="1"/>
      <p:bldP spid="26" grpId="0"/>
      <p:bldP spid="31" grpId="0"/>
      <p:bldP spid="33"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p:cNvSpPr>
          <p:nvPr>
            <p:ph type="body" sz="half" idx="1"/>
          </p:nvPr>
        </p:nvSpPr>
        <p:spPr>
          <a:xfrm>
            <a:off x="457200" y="2708275"/>
            <a:ext cx="4038600" cy="1512888"/>
          </a:xfrm>
        </p:spPr>
        <p:txBody>
          <a:bodyPr/>
          <a:lstStyle/>
          <a:p>
            <a:pPr>
              <a:lnSpc>
                <a:spcPct val="80000"/>
              </a:lnSpc>
              <a:buFont typeface="Arial" charset="0"/>
              <a:buNone/>
            </a:pPr>
            <a:endParaRPr lang="en-GB" sz="2400" smtClean="0"/>
          </a:p>
          <a:p>
            <a:pPr>
              <a:lnSpc>
                <a:spcPct val="80000"/>
              </a:lnSpc>
              <a:buFont typeface="Arial" charset="0"/>
              <a:buNone/>
            </a:pPr>
            <a:endParaRPr lang="en-GB" sz="2400" smtClean="0"/>
          </a:p>
          <a:p>
            <a:pPr>
              <a:lnSpc>
                <a:spcPct val="80000"/>
              </a:lnSpc>
              <a:buFont typeface="Arial" charset="0"/>
              <a:buNone/>
            </a:pPr>
            <a:endParaRPr lang="en-GB" sz="2400" smtClean="0"/>
          </a:p>
          <a:p>
            <a:pPr>
              <a:lnSpc>
                <a:spcPct val="80000"/>
              </a:lnSpc>
              <a:buFont typeface="Arial" charset="0"/>
              <a:buNone/>
            </a:pPr>
            <a:endParaRPr lang="en-GB" sz="2400" smtClean="0"/>
          </a:p>
        </p:txBody>
      </p:sp>
      <p:pic>
        <p:nvPicPr>
          <p:cNvPr id="161796" name="Picture 4" descr="MC900056986[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460875" y="44624"/>
            <a:ext cx="4062413" cy="6191250"/>
          </a:xfrm>
        </p:spPr>
      </p:pic>
      <p:sp>
        <p:nvSpPr>
          <p:cNvPr id="161795" name="Rectangle 3"/>
          <p:cNvSpPr>
            <a:spLocks noChangeArrowheads="1"/>
          </p:cNvSpPr>
          <p:nvPr/>
        </p:nvSpPr>
        <p:spPr bwMode="auto">
          <a:xfrm>
            <a:off x="1691680" y="4447734"/>
            <a:ext cx="26580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400" dirty="0" smtClean="0">
                <a:effectLst>
                  <a:outerShdw blurRad="38100" dist="38100" dir="2700000" algn="tl">
                    <a:srgbClr val="FFFFFF"/>
                  </a:outerShdw>
                </a:effectLst>
                <a:latin typeface="Arial" charset="0"/>
              </a:rPr>
              <a:t>1. New to English</a:t>
            </a:r>
            <a:endParaRPr lang="en-GB" sz="2400" dirty="0">
              <a:effectLst>
                <a:outerShdw blurRad="38100" dist="38100" dir="2700000" algn="tl">
                  <a:srgbClr val="FFFFFF"/>
                </a:outerShdw>
              </a:effectLst>
              <a:latin typeface="Arial" charset="0"/>
            </a:endParaRPr>
          </a:p>
        </p:txBody>
      </p:sp>
      <p:sp>
        <p:nvSpPr>
          <p:cNvPr id="161797" name="Rectangle 5"/>
          <p:cNvSpPr>
            <a:spLocks noChangeArrowheads="1"/>
          </p:cNvSpPr>
          <p:nvPr/>
        </p:nvSpPr>
        <p:spPr bwMode="auto">
          <a:xfrm>
            <a:off x="1904209" y="3381010"/>
            <a:ext cx="27869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dirty="0" smtClean="0">
                <a:effectLst>
                  <a:outerShdw blurRad="38100" dist="38100" dir="2700000" algn="tl">
                    <a:srgbClr val="FFFFFF"/>
                  </a:outerShdw>
                </a:effectLst>
                <a:latin typeface="Arial" charset="0"/>
              </a:rPr>
              <a:t>2. Early Acquisition</a:t>
            </a:r>
            <a:endParaRPr lang="en-GB" sz="2400" dirty="0">
              <a:effectLst>
                <a:outerShdw blurRad="38100" dist="38100" dir="2700000" algn="tl">
                  <a:srgbClr val="FFFFFF"/>
                </a:outerShdw>
              </a:effectLst>
              <a:latin typeface="Arial" charset="0"/>
            </a:endParaRPr>
          </a:p>
        </p:txBody>
      </p:sp>
      <p:sp>
        <p:nvSpPr>
          <p:cNvPr id="161798" name="Rectangle 6"/>
          <p:cNvSpPr>
            <a:spLocks noChangeArrowheads="1"/>
          </p:cNvSpPr>
          <p:nvPr/>
        </p:nvSpPr>
        <p:spPr bwMode="auto">
          <a:xfrm>
            <a:off x="1240420" y="2544618"/>
            <a:ext cx="39020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dirty="0" smtClean="0">
                <a:effectLst>
                  <a:outerShdw blurRad="38100" dist="38100" dir="2700000" algn="tl">
                    <a:srgbClr val="FFFFFF"/>
                  </a:outerShdw>
                </a:effectLst>
                <a:latin typeface="Arial" charset="0"/>
              </a:rPr>
              <a:t>3. Developing Competence</a:t>
            </a:r>
            <a:endParaRPr lang="en-GB" sz="2400" dirty="0">
              <a:effectLst>
                <a:outerShdw blurRad="38100" dist="38100" dir="2700000" algn="tl">
                  <a:srgbClr val="FFFFFF"/>
                </a:outerShdw>
              </a:effectLst>
              <a:latin typeface="Arial" charset="0"/>
            </a:endParaRPr>
          </a:p>
        </p:txBody>
      </p:sp>
      <p:sp>
        <p:nvSpPr>
          <p:cNvPr id="161799" name="Rectangle 7"/>
          <p:cNvSpPr>
            <a:spLocks noChangeArrowheads="1"/>
          </p:cNvSpPr>
          <p:nvPr/>
        </p:nvSpPr>
        <p:spPr bwMode="auto">
          <a:xfrm>
            <a:off x="3348038" y="1773238"/>
            <a:ext cx="20329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dirty="0" smtClean="0">
                <a:effectLst>
                  <a:outerShdw blurRad="38100" dist="38100" dir="2700000" algn="tl">
                    <a:srgbClr val="FFFFFF"/>
                  </a:outerShdw>
                </a:effectLst>
                <a:latin typeface="Arial" charset="0"/>
              </a:rPr>
              <a:t>4. Competent</a:t>
            </a:r>
            <a:endParaRPr lang="en-GB" sz="2400" dirty="0">
              <a:effectLst>
                <a:outerShdw blurRad="38100" dist="38100" dir="2700000" algn="tl">
                  <a:srgbClr val="FFFFFF"/>
                </a:outerShdw>
              </a:effectLst>
              <a:latin typeface="Arial" charset="0"/>
            </a:endParaRPr>
          </a:p>
        </p:txBody>
      </p:sp>
      <p:sp>
        <p:nvSpPr>
          <p:cNvPr id="161800" name="Rectangle 8"/>
          <p:cNvSpPr>
            <a:spLocks noChangeArrowheads="1"/>
          </p:cNvSpPr>
          <p:nvPr/>
        </p:nvSpPr>
        <p:spPr bwMode="auto">
          <a:xfrm>
            <a:off x="3995738" y="1196975"/>
            <a:ext cx="1382110"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0000"/>
              </a:lnSpc>
              <a:spcBef>
                <a:spcPct val="20000"/>
              </a:spcBef>
              <a:buFont typeface="Arial" charset="0"/>
              <a:buNone/>
            </a:pPr>
            <a:r>
              <a:rPr lang="en-GB" sz="2400" dirty="0" smtClean="0">
                <a:effectLst>
                  <a:outerShdw blurRad="38100" dist="38100" dir="2700000" algn="tl">
                    <a:srgbClr val="FFFFFF"/>
                  </a:outerShdw>
                </a:effectLst>
                <a:latin typeface="Arial" charset="0"/>
              </a:rPr>
              <a:t>5. Fluent</a:t>
            </a:r>
            <a:endParaRPr lang="en-GB" sz="2400" dirty="0">
              <a:effectLst>
                <a:outerShdw blurRad="38100" dist="38100" dir="2700000" algn="tl">
                  <a:srgbClr val="FFFFFF"/>
                </a:outerShdw>
              </a:effectLst>
              <a:latin typeface="Arial" charset="0"/>
            </a:endParaRPr>
          </a:p>
        </p:txBody>
      </p:sp>
      <p:sp>
        <p:nvSpPr>
          <p:cNvPr id="2" name="TextBox 1"/>
          <p:cNvSpPr txBox="1"/>
          <p:nvPr/>
        </p:nvSpPr>
        <p:spPr>
          <a:xfrm>
            <a:off x="755577" y="6237312"/>
            <a:ext cx="7344816" cy="523220"/>
          </a:xfrm>
          <a:prstGeom prst="rect">
            <a:avLst/>
          </a:prstGeom>
          <a:noFill/>
        </p:spPr>
        <p:txBody>
          <a:bodyPr wrap="square" rtlCol="0">
            <a:spAutoFit/>
          </a:bodyPr>
          <a:lstStyle/>
          <a:p>
            <a:pPr algn="ctr"/>
            <a:r>
              <a:rPr lang="en-GB" dirty="0" smtClean="0"/>
              <a:t> </a:t>
            </a:r>
            <a:r>
              <a:rPr lang="en-GB" sz="2800" dirty="0" smtClean="0"/>
              <a:t>5 Stages of English Language Acquisition</a:t>
            </a:r>
            <a:endParaRPr lang="en-GB" sz="2800" dirty="0"/>
          </a:p>
        </p:txBody>
      </p:sp>
    </p:spTree>
    <p:extLst>
      <p:ext uri="{BB962C8B-B14F-4D97-AF65-F5344CB8AC3E}">
        <p14:creationId xmlns:p14="http://schemas.microsoft.com/office/powerpoint/2010/main" val="168619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8738</TotalTime>
  <Words>2579</Words>
  <Application>Microsoft Office PowerPoint</Application>
  <PresentationFormat>On-screen Show (4:3)</PresentationFormat>
  <Paragraphs>348</Paragraphs>
  <Slides>48</Slides>
  <Notes>24</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Solstice</vt:lpstr>
      <vt:lpstr>PowerPoint Presentation</vt:lpstr>
      <vt:lpstr>PowerPoint Presentation</vt:lpstr>
      <vt:lpstr>PowerPoint Presentation</vt:lpstr>
      <vt:lpstr>Definition of Bilingualism </vt:lpstr>
      <vt:lpstr>True or false?</vt:lpstr>
      <vt:lpstr>False</vt:lpstr>
      <vt:lpstr>True</vt:lpstr>
      <vt:lpstr>The Background and experience of EAL learners</vt:lpstr>
      <vt:lpstr>PowerPoint Presentation</vt:lpstr>
      <vt:lpstr>PowerPoint Presentation</vt:lpstr>
      <vt:lpstr>PowerPoint Presentation</vt:lpstr>
      <vt:lpstr>PowerPoint Presentation</vt:lpstr>
      <vt:lpstr>PowerPoint Presentation</vt:lpstr>
      <vt:lpstr>The Cummins Quadrant</vt:lpstr>
      <vt:lpstr>Cummin’s dual and iceberg model</vt:lpstr>
      <vt:lpstr>PowerPoint Presentation</vt:lpstr>
      <vt:lpstr>PowerPoint Presentation</vt:lpstr>
      <vt:lpstr>Listening and Talking</vt:lpstr>
      <vt:lpstr>PowerPoint Presentation</vt:lpstr>
      <vt:lpstr>PowerPoint Presentation</vt:lpstr>
      <vt:lpstr>  New to English  EAL Language Programmes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Spanish Text</vt:lpstr>
      <vt:lpstr>Strategies for During Reading</vt:lpstr>
      <vt:lpstr>Reading  Follow-on activities</vt:lpstr>
      <vt:lpstr>After Reading</vt:lpstr>
      <vt:lpstr>Reading </vt:lpstr>
      <vt:lpstr>Choice of Text</vt:lpstr>
      <vt:lpstr> Writing Samples Activity  </vt:lpstr>
      <vt:lpstr>Writing Strategies</vt:lpstr>
      <vt:lpstr>Challenges for Advanced EAL Learners</vt:lpstr>
      <vt:lpstr>Additional Considerations for Advanced EAL Learners</vt:lpstr>
      <vt:lpstr>Additional Strategies for Advanced EAL Learners</vt:lpstr>
      <vt:lpstr>Grammar Topics</vt:lpstr>
      <vt:lpstr>eslgamesworld</vt:lpstr>
      <vt:lpstr>Correction Code</vt:lpstr>
      <vt:lpstr>PowerPoint Presentation</vt:lpstr>
      <vt:lpstr>Resources</vt:lpstr>
      <vt:lpstr>PowerPoint Presentation</vt:lpstr>
      <vt:lpstr>ealhighland.org.uk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as an additional language</dc:title>
  <dc:creator>Pat</dc:creator>
  <cp:lastModifiedBy>pfenton</cp:lastModifiedBy>
  <cp:revision>585</cp:revision>
  <cp:lastPrinted>2016-02-17T17:44:15Z</cp:lastPrinted>
  <dcterms:created xsi:type="dcterms:W3CDTF">2010-11-07T15:19:24Z</dcterms:created>
  <dcterms:modified xsi:type="dcterms:W3CDTF">2019-02-08T14:08:19Z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1009186800</vt:i4>
  </property>
  <property fmtid="{D5CDD505-2E9C-101B-9397-08002B2CF9AE}" pid="3" name="_NewReviewCycle">
    <vt:lpwstr/>
  </property>
  <property fmtid="{D5CDD505-2E9C-101B-9397-08002B2CF9AE}" pid="4" name="_EmailSubject">
    <vt:lpwstr>EAL Training </vt:lpwstr>
  </property>
  <property fmtid="{D5CDD505-2E9C-101B-9397-08002B2CF9AE}" pid="5" name="_AuthorEmail">
    <vt:lpwstr>Rhona.Steel@highland.gov.uk</vt:lpwstr>
  </property>
  <property fmtid="{D5CDD505-2E9C-101B-9397-08002B2CF9AE}" pid="6" name="_AuthorEmailDisplayName">
    <vt:lpwstr>Rhona Steel</vt:lpwstr>
  </property>
</Properties>
</file>